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1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5">
          <p15:clr>
            <a:srgbClr val="A4A3A4"/>
          </p15:clr>
        </p15:guide>
        <p15:guide id="2" pos="54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0709F7-C4A5-4DAA-9ECC-88EBCA296C3A}">
  <a:tblStyle styleId="{1E0709F7-C4A5-4DAA-9ECC-88EBCA296C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3" d="100"/>
          <a:sy n="143" d="100"/>
        </p:scale>
        <p:origin x="684" y="558"/>
      </p:cViewPr>
      <p:guideLst>
        <p:guide orient="horz" pos="555"/>
        <p:guide pos="54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
        <p:cNvGrpSpPr/>
        <p:nvPr/>
      </p:nvGrpSpPr>
      <p:grpSpPr>
        <a:xfrm>
          <a:off x="0" y="0"/>
          <a:ext cx="0" cy="0"/>
          <a:chOff x="0" y="0"/>
          <a:chExt cx="0" cy="0"/>
        </a:xfrm>
      </p:grpSpPr>
      <p:sp>
        <p:nvSpPr>
          <p:cNvPr id="10" name="Google Shape;10;g6279887c6e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11;g6279887c6e_8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52ff90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5f52ff905d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60fa0f2e88_17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60fa0f2e88_17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0fa0f2e88_17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60fa0f2e88_17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60fa0f2e88_17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60fa0f2e88_17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7674c02c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47674c02c3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60fa0f2e88_17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34" name="Google Shape;834;g60fa0f2e88_17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60fa0f2e88_1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43" name="Google Shape;843;g60fa0f2e88_17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0fa0f2e88_17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60fa0f2e88_17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7674c02c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47674c02c3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0fa0f2e88_17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g60fa0f2e88_17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a0f2e88_1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73" name="Google Shape;873;g60fa0f2e88_17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01f13c8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601f13c8a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60fa0f2e88_17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82" name="Google Shape;882;g60fa0f2e88_17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60fa0f2e88_17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60fa0f2e88_17_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60fa0f2e88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g60fa0f2e88_2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0fa0f2e88_2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0fa0f2e88_2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0fa0f2e88_2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7" name="Google Shape;917;g60fa0f2e88_2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60fa0f2e88_2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g60fa0f2e88_2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762bcf02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g4762bcf028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762bcf02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6" name="Google Shape;936;g4762bcf028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762bcf02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3" name="Google Shape;943;g4762bcf028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60fa0f2e88_2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you can use your own search criteria for these, We will go by record count. </a:t>
            </a:r>
            <a:endParaRPr/>
          </a:p>
        </p:txBody>
      </p:sp>
      <p:sp>
        <p:nvSpPr>
          <p:cNvPr id="950" name="Google Shape;950;g60fa0f2e88_22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01f13c8a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601f13c8a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60fa0f2e88_2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you can use your own search criteria for these, We will go by record count. </a:t>
            </a:r>
            <a:endParaRPr/>
          </a:p>
        </p:txBody>
      </p:sp>
      <p:sp>
        <p:nvSpPr>
          <p:cNvPr id="959" name="Google Shape;959;g60fa0f2e88_22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0fa0f2e88_2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60fa0f2e88_22_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0fa0f2e88_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7" name="Google Shape;977;g60fa0f2e88_2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0fa0f2e88_2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0fa0f2e88_2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60fa0f2e88_2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4" name="Google Shape;994;g60fa0f2e88_27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60fa0f2e88_2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1" name="Google Shape;1001;g60fa0f2e88_27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60fa0f2e88_2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8" name="Google Shape;1008;g60fa0f2e88_27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0fa0f2e88_2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4" name="Google Shape;1014;g60fa0f2e88_27_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01f13c8a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601f13c8ac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f52ff905d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5f52ff905d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1f13c8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601f13c8ac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01f13c8a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601f13c8ac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01f13c8a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601f13c8a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f52ff905d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5f52ff905d_2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52ff905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f52ff905d_2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d7d3fea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g4d7d3fea7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f52ff905d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5f52ff905d_2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f52ff905d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5f52ff905d_2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1f13c8a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601f13c8ac_0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01f13c8a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601f13c8ac_0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f52ff905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f52ff905d_2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f52ff905d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use SQLite Studio. You have to download both because SQLite sits on top of the source code of SQLite. This is like a “skin” if you are of a certain age. </a:t>
            </a:r>
            <a:endParaRPr/>
          </a:p>
          <a:p>
            <a:pPr marL="0" lvl="0" indent="0" algn="l" rtl="0">
              <a:spcBef>
                <a:spcPts val="0"/>
              </a:spcBef>
              <a:spcAft>
                <a:spcPts val="0"/>
              </a:spcAft>
              <a:buNone/>
            </a:pPr>
            <a:r>
              <a:rPr lang="en-US"/>
              <a:t>SHOW HOW TO FIND THE NUMBER OF ROWS AND COLUMNS AND WHAT TYPE EACH COLUMN IS! </a:t>
            </a:r>
            <a:endParaRPr/>
          </a:p>
        </p:txBody>
      </p:sp>
      <p:sp>
        <p:nvSpPr>
          <p:cNvPr id="204" name="Google Shape;204;g5f52ff905d_2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15" name="Google Shape;2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062bb7f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24" name="Google Shape;224;g6062bb7f9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062bb7f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33" name="Google Shape;233;g6062bb7f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62bb7f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42" name="Google Shape;242;g6062bb7f9a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5f52ff905d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g5f52ff905d_2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0fa0f2e8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60fa0f2e88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0fa0f2e88_2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0fa0f2e88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0fa0f2e8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60fa0f2e88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0fa0f2e88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60fa0f2e88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0fa0f2e88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60fa0f2e88_2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0fa0f2e88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while we have been doing </a:t>
            </a:r>
            <a:endParaRPr/>
          </a:p>
        </p:txBody>
      </p:sp>
      <p:sp>
        <p:nvSpPr>
          <p:cNvPr id="304" name="Google Shape;304;g60fa0f2e88_2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0fa0f2e88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60fa0f2e88_2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a0f2e88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60fa0f2e88_2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01f13c8a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601f13c8ac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601f13c8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g601f13c8ac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01f13c8a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601f13c8ac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01f13c8a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601f13c8a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0fa0f2e88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56" name="Google Shape;356;g60fa0f2e88_2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7674c02c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62" name="Google Shape;362;g47674c02c3_1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062bb7f9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69" name="Google Shape;369;g6062bb7f9a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062bb7f9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75" name="Google Shape;375;g6062bb7f9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0fa0f2e88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60fa0f2e88_2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0fa0f2e88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60fa0f2e88_2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0fa0f2e88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60fa0f2e88_2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0fa0f2e88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60fa0f2e88_2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601f13c8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g601f13c8ac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0fa0f2e88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g60fa0f2e88_2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0fa0f2e88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60fa0f2e88_2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0fa0f2e8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60fa0f2e88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0fa0f2e88_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0fa0f2e88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0fa0f2e88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Sorting and filtering are unique operation</a:t>
            </a:r>
            <a:endParaRPr/>
          </a:p>
        </p:txBody>
      </p:sp>
      <p:sp>
        <p:nvSpPr>
          <p:cNvPr id="444" name="Google Shape;444;g60fa0f2e88_7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762bcf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4762bcf02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762bcf0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4762bcf0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762bcf02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4762bcf028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762bcf02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4762bcf028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601f13c8a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601f13c8ac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5f52ff905d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g5f52ff905d_2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0fa0f2e88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Sorting and filtering are unique operation</a:t>
            </a:r>
            <a:endParaRPr/>
          </a:p>
        </p:txBody>
      </p:sp>
      <p:sp>
        <p:nvSpPr>
          <p:cNvPr id="489" name="Google Shape;489;g60fa0f2e88_7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0fa0f2e88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60fa0f2e88_7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0fa0f2e88_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60fa0f2e88_7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0fa0f2e88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60fa0f2e88_7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0fa0f2e88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60fa0f2e88_1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0fa0f2e88_1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0fa0f2e88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4762bcf02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4762bcf028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762bcf02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4762bcf028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fe17d1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5ffe17d1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0fa0f2e88_1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60fa0f2e88_1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601f13c8a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g601f13c8ac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0fa0f2e88_1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60fa0f2e88_1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0fa0f2e88_1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60fa0f2e88_12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0fa0f2e88_1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60fa0f2e88_12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0fa0f2e88_1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60fa0f2e88_12_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0fa0f2e88_12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0fa0f2e88_1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762bcf02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4762bcf028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60fa0f2e88_1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60fa0f2e88_12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60fa0f2e88_1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60fa0f2e88_12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0fa0f2e88_1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60fa0f2e88_12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60fa0f2e88_1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60fa0f2e88_12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1f13c8a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g601f13c8ac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0fa0f2e88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60fa0f2e88_1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762bcf028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762bcf02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762bcf02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4762bcf028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762bcf02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4762bcf028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279887c6e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6279887c6e_8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279887c6e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6279887c6e_8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279887c6e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6279887c6e_8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762bcf02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4762bcf028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0fa0f2e88_1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60fa0f2e88_1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762bcf02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4762bcf028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a9a32522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a9a3252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762bcf02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28" name="Google Shape;728;g4762bcf028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0fa0f2e88_1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37" name="Google Shape;737;g60fa0f2e88_17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0fa0f2e88_1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46" name="Google Shape;746;g60fa0f2e88_17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0fa0f2e88_17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5" name="Google Shape;755;g60fa0f2e88_17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a0f2e88_17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60fa0f2e88_17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0fa0f2e88_1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60fa0f2e88_17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60fa0f2e88_1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g60fa0f2e88_17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4762bcf02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4762bcf028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60fa0f2e88_17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89" name="Google Shape;789;g60fa0f2e88_17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60fa0f2e88_17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60fa0f2e88_17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7" name="Google Shape;7;p1" descr="Master_slide_bg_gradient_red_bar.jpg"/>
          <p:cNvPicPr preferRelativeResize="0"/>
          <p:nvPr/>
        </p:nvPicPr>
        <p:blipFill rotWithShape="1">
          <a:blip r:embed="rId4">
            <a:alphaModFix/>
          </a:blip>
          <a:srcRect t="-5"/>
          <a:stretch/>
        </p:blipFill>
        <p:spPr>
          <a:xfrm>
            <a:off x="397381" y="254004"/>
            <a:ext cx="1434213" cy="457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hyperlink" Target="https://learning.oreilly.com/library/view/r-for-data/9781491910382/"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07.xml.rels><?xml version="1.0" encoding="UTF-8" standalone="yes"?>
<Relationships xmlns="http://schemas.openxmlformats.org/package/2006/relationships"><Relationship Id="rId3" Type="http://schemas.openxmlformats.org/officeDocument/2006/relationships/hyperlink" Target="https://learning.oreilly.com/library/view/r-for-data/9781491910382/"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hyperlink" Target="https://www.oreilly.com/library/view/learning-sql-2nd/9780596801847/" TargetMode="External"/><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hyperlink" Target="https://www.oreilly.com/library/view/learning-sql-2nd/9780596801847/" TargetMode="External"/><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hyperlink" Target="https://georgejmount.com"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5" Type="http://schemas.openxmlformats.org/officeDocument/2006/relationships/hyperlink" Target="http://github.com/summerofgeorge/" TargetMode="External"/><Relationship Id="rId4" Type="http://schemas.openxmlformats.org/officeDocument/2006/relationships/hyperlink" Target="https://twitter.com/gjmount"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hyperlink" Target="https://github.com/jknecht/baseball-archive-sqlite/blob/master/lahman2016.sqli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support.office.com/en-us/article/Introduction-to-Microsoft-Power-Query-for-Excel-6E92E2F4-2079-4E1F-BAD5-89F6269CD605"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support.office.com/en-us/article/Introduction-to-Microsoft-Power-Query-for-Excel-6E92E2F4-2079-4E1F-BAD5-89F6269CD605"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hyperlink" Target="https://support.office.com/en-us/article/Introduction-to-Microsoft-Power-Query-for-Excel-6E92E2F4-2079-4E1F-BAD5-89F6269CD605"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4" name="Google Shape;14;p3"/>
          <p:cNvSpPr txBox="1"/>
          <p:nvPr/>
        </p:nvSpPr>
        <p:spPr>
          <a:xfrm>
            <a:off x="398625" y="1025425"/>
            <a:ext cx="10299300" cy="46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400"/>
              <a:t>George Mount, Data Analyst &amp; Educator at Stringfest Analytics</a:t>
            </a:r>
            <a:endParaRPr sz="2400"/>
          </a:p>
          <a:p>
            <a:pPr marL="0" marR="0" lvl="0" indent="0" algn="l" rtl="0">
              <a:lnSpc>
                <a:spcPct val="100000"/>
              </a:lnSpc>
              <a:spcBef>
                <a:spcPts val="0"/>
              </a:spcBef>
              <a:spcAft>
                <a:spcPts val="0"/>
              </a:spcAft>
              <a:buNone/>
            </a:pPr>
            <a:endParaRPr sz="2400">
              <a:solidFill>
                <a:srgbClr val="595959"/>
              </a:solidFill>
            </a:endParaRPr>
          </a:p>
          <a:p>
            <a:pPr marL="0" marR="0" lvl="0" indent="0" algn="l" rtl="0">
              <a:lnSpc>
                <a:spcPct val="100000"/>
              </a:lnSpc>
              <a:spcBef>
                <a:spcPts val="0"/>
              </a:spcBef>
              <a:spcAft>
                <a:spcPts val="0"/>
              </a:spcAft>
              <a:buNone/>
            </a:pPr>
            <a:endParaRPr sz="2400">
              <a:solidFill>
                <a:srgbClr val="595959"/>
              </a:solidFill>
            </a:endParaRPr>
          </a:p>
        </p:txBody>
      </p:sp>
      <p:sp>
        <p:nvSpPr>
          <p:cNvPr id="15" name="Google Shape;15;p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Introduction</a:t>
            </a:r>
            <a:endParaRPr/>
          </a:p>
        </p:txBody>
      </p:sp>
      <p:pic>
        <p:nvPicPr>
          <p:cNvPr id="16" name="Google Shape;16;p3"/>
          <p:cNvPicPr preferRelativeResize="0"/>
          <p:nvPr/>
        </p:nvPicPr>
        <p:blipFill rotWithShape="1">
          <a:blip r:embed="rId4">
            <a:alphaModFix/>
          </a:blip>
          <a:srcRect l="16666" r="16666"/>
          <a:stretch/>
        </p:blipFill>
        <p:spPr>
          <a:xfrm>
            <a:off x="5809957" y="1944388"/>
            <a:ext cx="3584700" cy="3584700"/>
          </a:xfrm>
          <a:prstGeom prst="ellipse">
            <a:avLst/>
          </a:prstGeom>
          <a:noFill/>
          <a:ln>
            <a:noFill/>
          </a:ln>
        </p:spPr>
      </p:pic>
      <p:pic>
        <p:nvPicPr>
          <p:cNvPr id="17" name="Google Shape;17;p3"/>
          <p:cNvPicPr preferRelativeResize="0"/>
          <p:nvPr/>
        </p:nvPicPr>
        <p:blipFill rotWithShape="1">
          <a:blip r:embed="rId3">
            <a:alphaModFix/>
          </a:blip>
          <a:srcRect/>
          <a:stretch/>
        </p:blipFill>
        <p:spPr>
          <a:xfrm>
            <a:off x="8467344" y="4489704"/>
            <a:ext cx="417164" cy="337195"/>
          </a:xfrm>
          <a:prstGeom prst="rect">
            <a:avLst/>
          </a:prstGeom>
          <a:noFill/>
          <a:ln>
            <a:noFill/>
          </a:ln>
        </p:spPr>
      </p:pic>
      <p:sp>
        <p:nvSpPr>
          <p:cNvPr id="18" name="Google Shape;18;p3"/>
          <p:cNvSpPr txBox="1"/>
          <p:nvPr/>
        </p:nvSpPr>
        <p:spPr>
          <a:xfrm>
            <a:off x="257775" y="1652200"/>
            <a:ext cx="4990500" cy="3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600">
                <a:solidFill>
                  <a:srgbClr val="595959"/>
                </a:solidFill>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George blogs about data, innovation, and career development at georgejmount.com. He holds a master’s degree in information systems with a certificate of achievement in quantitative methods from Case Western Reserve University.</a:t>
            </a:r>
            <a:endParaRPr sz="1600">
              <a:solidFill>
                <a:srgbClr val="595959"/>
              </a:solidFill>
            </a:endParaRPr>
          </a:p>
          <a:p>
            <a:pPr marL="0" lvl="0" indent="0" algn="l" rtl="0">
              <a:spcBef>
                <a:spcPts val="0"/>
              </a:spcBef>
              <a:spcAft>
                <a:spcPts val="0"/>
              </a:spcAft>
              <a:buNone/>
            </a:pPr>
            <a:endParaRPr sz="1600"/>
          </a:p>
        </p:txBody>
      </p:sp>
      <p:pic>
        <p:nvPicPr>
          <p:cNvPr id="19" name="Google Shape;19;p3"/>
          <p:cNvPicPr preferRelativeResize="0"/>
          <p:nvPr/>
        </p:nvPicPr>
        <p:blipFill>
          <a:blip r:embed="rId5">
            <a:alphaModFix/>
          </a:blip>
          <a:stretch>
            <a:fillRect/>
          </a:stretch>
        </p:blipFill>
        <p:spPr>
          <a:xfrm>
            <a:off x="5179950" y="4489700"/>
            <a:ext cx="1025477" cy="7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78" name="Google Shape;78;p1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79" name="Google Shape;79;p12"/>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xEl>
                                              <p:pRg st="1" end="1"/>
                                            </p:txEl>
                                          </p:spTgt>
                                        </p:tgtEl>
                                        <p:attrNameLst>
                                          <p:attrName>style.visibility</p:attrName>
                                        </p:attrNameLst>
                                      </p:cBhvr>
                                      <p:to>
                                        <p:strVal val="visible"/>
                                      </p:to>
                                    </p:set>
                                    <p:animEffect transition="in" filter="fade">
                                      <p:cBhvr>
                                        <p:cTn id="12" dur="1000"/>
                                        <p:tgtEl>
                                          <p:spTgt spid="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6"/>
        <p:cNvGrpSpPr/>
        <p:nvPr/>
      </p:nvGrpSpPr>
      <p:grpSpPr>
        <a:xfrm>
          <a:off x="0" y="0"/>
          <a:ext cx="0" cy="0"/>
          <a:chOff x="0" y="0"/>
          <a:chExt cx="0" cy="0"/>
        </a:xfrm>
      </p:grpSpPr>
      <p:pic>
        <p:nvPicPr>
          <p:cNvPr id="807" name="Google Shape;807;p10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08" name="Google Shape;808;p10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Introducing Schemas</a:t>
            </a:r>
            <a:endParaRPr/>
          </a:p>
        </p:txBody>
      </p:sp>
      <p:pic>
        <p:nvPicPr>
          <p:cNvPr id="809" name="Google Shape;809;p102"/>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10" name="Google Shape;810;p102"/>
          <p:cNvPicPr preferRelativeResize="0"/>
          <p:nvPr/>
        </p:nvPicPr>
        <p:blipFill>
          <a:blip r:embed="rId4">
            <a:alphaModFix/>
          </a:blip>
          <a:stretch>
            <a:fillRect/>
          </a:stretch>
        </p:blipFill>
        <p:spPr>
          <a:xfrm>
            <a:off x="985438" y="1130500"/>
            <a:ext cx="7016976" cy="3875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4"/>
        <p:cNvGrpSpPr/>
        <p:nvPr/>
      </p:nvGrpSpPr>
      <p:grpSpPr>
        <a:xfrm>
          <a:off x="0" y="0"/>
          <a:ext cx="0" cy="0"/>
          <a:chOff x="0" y="0"/>
          <a:chExt cx="0" cy="0"/>
        </a:xfrm>
      </p:grpSpPr>
      <p:pic>
        <p:nvPicPr>
          <p:cNvPr id="815" name="Google Shape;815;p103"/>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816" name="Google Shape;816;p103"/>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17" name="Google Shape;817;p103"/>
          <p:cNvPicPr preferRelativeResize="0"/>
          <p:nvPr/>
        </p:nvPicPr>
        <p:blipFill>
          <a:blip r:embed="rId4">
            <a:alphaModFix/>
          </a:blip>
          <a:stretch>
            <a:fillRect/>
          </a:stretch>
        </p:blipFill>
        <p:spPr>
          <a:xfrm>
            <a:off x="1680070" y="347430"/>
            <a:ext cx="6394793" cy="479607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Another way to look at it… </a:t>
            </a:r>
            <a:endParaRPr sz="2600" b="1" i="0" u="none" strike="noStrike" cap="none">
              <a:solidFill>
                <a:srgbClr val="000000"/>
              </a:solidFill>
              <a:latin typeface="Consolas"/>
              <a:ea typeface="Consolas"/>
              <a:cs typeface="Consolas"/>
              <a:sym typeface="Consolas"/>
            </a:endParaRPr>
          </a:p>
        </p:txBody>
      </p:sp>
      <p:sp>
        <p:nvSpPr>
          <p:cNvPr id="823" name="Google Shape;823;p104"/>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pic>
        <p:nvPicPr>
          <p:cNvPr id="824" name="Google Shape;824;p104"/>
          <p:cNvPicPr preferRelativeResize="0"/>
          <p:nvPr/>
        </p:nvPicPr>
        <p:blipFill>
          <a:blip r:embed="rId3">
            <a:alphaModFix/>
          </a:blip>
          <a:stretch>
            <a:fillRect/>
          </a:stretch>
        </p:blipFill>
        <p:spPr>
          <a:xfrm>
            <a:off x="1352550" y="1213575"/>
            <a:ext cx="6438900" cy="2419350"/>
          </a:xfrm>
          <a:prstGeom prst="rect">
            <a:avLst/>
          </a:prstGeom>
          <a:noFill/>
          <a:ln>
            <a:noFill/>
          </a:ln>
        </p:spPr>
      </p:pic>
      <p:sp>
        <p:nvSpPr>
          <p:cNvPr id="825" name="Google Shape;825;p104"/>
          <p:cNvSpPr txBox="1"/>
          <p:nvPr/>
        </p:nvSpPr>
        <p:spPr>
          <a:xfrm>
            <a:off x="248100" y="4303750"/>
            <a:ext cx="6438900" cy="61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t>Wickham &amp; Grolemund, </a:t>
            </a:r>
            <a:r>
              <a:rPr lang="en-US" i="1"/>
              <a:t>R for Data Science</a:t>
            </a:r>
            <a:r>
              <a:rPr lang="en-US"/>
              <a:t>. Available at </a:t>
            </a:r>
            <a:r>
              <a:rPr lang="en-US" u="sng">
                <a:solidFill>
                  <a:schemeClr val="hlink"/>
                </a:solidFill>
                <a:hlinkClick r:id="rId4"/>
              </a:rPr>
              <a:t>https://learning.oreilly.com/library/view/r-for-data/9781491910382/</a:t>
            </a:r>
            <a:r>
              <a:rPr lang="en-US"/>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inner-join-demo.sql</a:t>
            </a:r>
            <a:endParaRPr sz="2600" b="1" i="0" u="none" strike="noStrike" cap="none">
              <a:solidFill>
                <a:srgbClr val="000000"/>
              </a:solidFill>
              <a:latin typeface="Consolas"/>
              <a:ea typeface="Consolas"/>
              <a:cs typeface="Consolas"/>
              <a:sym typeface="Consolas"/>
            </a:endParaRPr>
          </a:p>
        </p:txBody>
      </p:sp>
      <p:sp>
        <p:nvSpPr>
          <p:cNvPr id="831" name="Google Shape;831;p10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6"/>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37" name="Google Shape;837;p10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38" name="Google Shape;838;p106"/>
          <p:cNvSpPr txBox="1"/>
          <p:nvPr/>
        </p:nvSpPr>
        <p:spPr>
          <a:xfrm>
            <a:off x="458600" y="87775"/>
            <a:ext cx="55851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 -- </a:t>
            </a:r>
            <a:r>
              <a:rPr lang="en-US" sz="4000" b="1">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39" name="Google Shape;839;p106"/>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p:txBody>
      </p:sp>
      <p:sp>
        <p:nvSpPr>
          <p:cNvPr id="840" name="Google Shape;840;p106"/>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7"/>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46" name="Google Shape;846;p10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47" name="Google Shape;847;p107"/>
          <p:cNvSpPr txBox="1"/>
          <p:nvPr/>
        </p:nvSpPr>
        <p:spPr>
          <a:xfrm>
            <a:off x="458600" y="87775"/>
            <a:ext cx="55851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 -- </a:t>
            </a:r>
            <a:r>
              <a:rPr lang="en-US" sz="4000" b="1">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48" name="Google Shape;848;p107"/>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inner-join-drills.sql</a:t>
            </a:r>
            <a:endParaRPr sz="2000">
              <a:solidFill>
                <a:schemeClr val="dk1"/>
              </a:solidFill>
              <a:latin typeface="Consolas"/>
              <a:ea typeface="Consolas"/>
              <a:cs typeface="Consolas"/>
              <a:sym typeface="Consolas"/>
            </a:endParaRPr>
          </a:p>
        </p:txBody>
      </p:sp>
      <p:sp>
        <p:nvSpPr>
          <p:cNvPr id="849" name="Google Shape;849;p107"/>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3"/>
        <p:cNvGrpSpPr/>
        <p:nvPr/>
      </p:nvGrpSpPr>
      <p:grpSpPr>
        <a:xfrm>
          <a:off x="0" y="0"/>
          <a:ext cx="0" cy="0"/>
          <a:chOff x="0" y="0"/>
          <a:chExt cx="0" cy="0"/>
        </a:xfrm>
      </p:grpSpPr>
      <p:pic>
        <p:nvPicPr>
          <p:cNvPr id="854" name="Google Shape;854;p108"/>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855" name="Google Shape;855;p108"/>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56" name="Google Shape;856;p108"/>
          <p:cNvPicPr preferRelativeResize="0"/>
          <p:nvPr/>
        </p:nvPicPr>
        <p:blipFill>
          <a:blip r:embed="rId4">
            <a:alphaModFix/>
          </a:blip>
          <a:stretch>
            <a:fillRect/>
          </a:stretch>
        </p:blipFill>
        <p:spPr>
          <a:xfrm>
            <a:off x="1460675" y="50425"/>
            <a:ext cx="6790758" cy="5093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Another way to look at it… </a:t>
            </a:r>
            <a:endParaRPr sz="2600" b="1" i="0" u="none" strike="noStrike" cap="none">
              <a:solidFill>
                <a:srgbClr val="000000"/>
              </a:solidFill>
              <a:latin typeface="Consolas"/>
              <a:ea typeface="Consolas"/>
              <a:cs typeface="Consolas"/>
              <a:sym typeface="Consolas"/>
            </a:endParaRPr>
          </a:p>
        </p:txBody>
      </p:sp>
      <p:sp>
        <p:nvSpPr>
          <p:cNvPr id="862" name="Google Shape;862;p10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
        <p:nvSpPr>
          <p:cNvPr id="863" name="Google Shape;863;p109"/>
          <p:cNvSpPr txBox="1"/>
          <p:nvPr/>
        </p:nvSpPr>
        <p:spPr>
          <a:xfrm>
            <a:off x="248100" y="4303750"/>
            <a:ext cx="6438900" cy="61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t>Wickham &amp; Grolemund, </a:t>
            </a:r>
            <a:r>
              <a:rPr lang="en-US" i="1"/>
              <a:t>R for Data Science</a:t>
            </a:r>
            <a:r>
              <a:rPr lang="en-US"/>
              <a:t>. Available at </a:t>
            </a:r>
            <a:r>
              <a:rPr lang="en-US" u="sng">
                <a:solidFill>
                  <a:schemeClr val="hlink"/>
                </a:solidFill>
                <a:hlinkClick r:id="rId3"/>
              </a:rPr>
              <a:t>https://learning.oreilly.com/library/view/r-for-data/9781491910382/</a:t>
            </a:r>
            <a:r>
              <a:rPr lang="en-US"/>
              <a:t>  </a:t>
            </a:r>
            <a:endParaRPr/>
          </a:p>
        </p:txBody>
      </p:sp>
      <p:pic>
        <p:nvPicPr>
          <p:cNvPr id="864" name="Google Shape;864;p109"/>
          <p:cNvPicPr preferRelativeResize="0"/>
          <p:nvPr/>
        </p:nvPicPr>
        <p:blipFill rotWithShape="1">
          <a:blip r:embed="rId4">
            <a:alphaModFix/>
          </a:blip>
          <a:srcRect b="70461"/>
          <a:stretch/>
        </p:blipFill>
        <p:spPr>
          <a:xfrm>
            <a:off x="1355025" y="1255050"/>
            <a:ext cx="5935575" cy="24595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1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left-outer-join-demo.sql</a:t>
            </a:r>
            <a:endParaRPr sz="2600" b="1" i="0" u="none" strike="noStrike" cap="none">
              <a:solidFill>
                <a:srgbClr val="000000"/>
              </a:solidFill>
              <a:latin typeface="Consolas"/>
              <a:ea typeface="Consolas"/>
              <a:cs typeface="Consolas"/>
              <a:sym typeface="Consolas"/>
            </a:endParaRPr>
          </a:p>
        </p:txBody>
      </p:sp>
      <p:sp>
        <p:nvSpPr>
          <p:cNvPr id="870" name="Google Shape;870;p11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11"/>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p:txBody>
      </p:sp>
      <p:sp>
        <p:nvSpPr>
          <p:cNvPr id="876" name="Google Shape;876;p11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77" name="Google Shape;877;p11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78" name="Google Shape;878;p111"/>
          <p:cNvSpPr txBox="1"/>
          <p:nvPr/>
        </p:nvSpPr>
        <p:spPr>
          <a:xfrm>
            <a:off x="458600" y="87775"/>
            <a:ext cx="59064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3600" b="1">
                <a:solidFill>
                  <a:schemeClr val="dk1"/>
                </a:solidFill>
              </a:rPr>
              <a:t>Drills -- </a:t>
            </a:r>
            <a:r>
              <a:rPr lang="en-US" sz="3600" b="1">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79" name="Google Shape;879;p11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85" name="Google Shape;85;p13"/>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86" name="Google Shape;86;p13"/>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xEl>
                                              <p:pRg st="1" end="1"/>
                                            </p:txEl>
                                          </p:spTgt>
                                        </p:tgtEl>
                                        <p:attrNameLst>
                                          <p:attrName>style.visibility</p:attrName>
                                        </p:attrNameLst>
                                      </p:cBhvr>
                                      <p:to>
                                        <p:strVal val="visible"/>
                                      </p:to>
                                    </p:set>
                                    <p:animEffect transition="in" filter="fade">
                                      <p:cBhvr>
                                        <p:cTn id="12" dur="1000"/>
                                        <p:tgtEl>
                                          <p:spTgt spid="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1000"/>
                                        <p:tgtEl>
                                          <p:spTgt spid="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2"/>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left-outer-join-drills.sql</a:t>
            </a:r>
            <a:endParaRPr sz="2000">
              <a:solidFill>
                <a:schemeClr val="dk1"/>
              </a:solidFill>
              <a:latin typeface="Consolas"/>
              <a:ea typeface="Consolas"/>
              <a:cs typeface="Consolas"/>
              <a:sym typeface="Consolas"/>
            </a:endParaRPr>
          </a:p>
        </p:txBody>
      </p:sp>
      <p:sp>
        <p:nvSpPr>
          <p:cNvPr id="885" name="Google Shape;885;p11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86" name="Google Shape;886;p11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87" name="Google Shape;887;p112"/>
          <p:cNvSpPr txBox="1"/>
          <p:nvPr/>
        </p:nvSpPr>
        <p:spPr>
          <a:xfrm>
            <a:off x="458600" y="87775"/>
            <a:ext cx="59064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3600" b="1">
                <a:solidFill>
                  <a:schemeClr val="dk1"/>
                </a:solidFill>
              </a:rPr>
              <a:t>Drills -- </a:t>
            </a:r>
            <a:r>
              <a:rPr lang="en-US" sz="3600" b="1">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88" name="Google Shape;888;p11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11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895" name="Google Shape;895;p11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896" name="Google Shape;896;p11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latin typeface="Arial"/>
                <a:ea typeface="Arial"/>
                <a:cs typeface="Arial"/>
                <a:sym typeface="Arial"/>
              </a:rPr>
              <a:t>Thank you</a:t>
            </a:r>
            <a:endParaRPr/>
          </a:p>
        </p:txBody>
      </p:sp>
      <p:sp>
        <p:nvSpPr>
          <p:cNvPr id="897" name="Google Shape;897;p11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3" name="Google Shape;903;p11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904" name="Google Shape;904;p11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905" name="Google Shape;905;p11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06" name="Google Shape;906;p11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907" name="Google Shape;907;p11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That’s hard in Excel</a:t>
            </a:r>
            <a:r>
              <a:rPr lang="en-US" sz="4000" b="1">
                <a:solidFill>
                  <a:srgbClr val="FFFFFF"/>
                </a:solidFill>
              </a:rPr>
              <a:t> to </a:t>
            </a:r>
            <a:r>
              <a:rPr lang="en-US" sz="4000" b="1">
                <a:solidFill>
                  <a:srgbClr val="FFFFFF"/>
                </a:solidFill>
                <a:latin typeface="Consolas"/>
                <a:ea typeface="Consolas"/>
                <a:cs typeface="Consolas"/>
                <a:sym typeface="Consolas"/>
              </a:rPr>
              <a:t>That’s Easy in SQL</a:t>
            </a:r>
            <a:endParaRPr sz="4000" b="1">
              <a:solidFill>
                <a:srgbClr val="FFFFFF"/>
              </a:solidFill>
            </a:endParaRPr>
          </a:p>
        </p:txBody>
      </p:sp>
      <p:sp>
        <p:nvSpPr>
          <p:cNvPr id="914" name="Google Shape;914;p11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1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hard-in-excel-easy-in-sql.xlsx</a:t>
            </a:r>
            <a:endParaRPr sz="2600" b="1" i="0" u="none" strike="noStrike" cap="none">
              <a:solidFill>
                <a:srgbClr val="000000"/>
              </a:solidFill>
              <a:latin typeface="Consolas"/>
              <a:ea typeface="Consolas"/>
              <a:cs typeface="Consolas"/>
              <a:sym typeface="Consolas"/>
            </a:endParaRPr>
          </a:p>
        </p:txBody>
      </p:sp>
      <p:sp>
        <p:nvSpPr>
          <p:cNvPr id="920" name="Google Shape;920;p11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1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hard-in-excel-easy-in-sql-demo.sql</a:t>
            </a:r>
            <a:endParaRPr sz="2600" b="1" i="0" u="none" strike="noStrike" cap="none">
              <a:solidFill>
                <a:srgbClr val="000000"/>
              </a:solidFill>
              <a:latin typeface="Consolas"/>
              <a:ea typeface="Consolas"/>
              <a:cs typeface="Consolas"/>
              <a:sym typeface="Consolas"/>
            </a:endParaRPr>
          </a:p>
        </p:txBody>
      </p:sp>
      <p:sp>
        <p:nvSpPr>
          <p:cNvPr id="926" name="Google Shape;926;p11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18"/>
          <p:cNvSpPr/>
          <p:nvPr/>
        </p:nvSpPr>
        <p:spPr>
          <a:xfrm>
            <a:off x="550775" y="1251325"/>
            <a:ext cx="7179900" cy="22191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CASE</a:t>
            </a:r>
            <a:endParaRPr sz="2100" b="1">
              <a:solidFill>
                <a:srgbClr val="FFFFFF"/>
              </a:solidFill>
              <a:latin typeface="Consolas"/>
              <a:ea typeface="Consolas"/>
              <a:cs typeface="Consolas"/>
              <a:sym typeface="Consolas"/>
            </a:endParaRPr>
          </a:p>
          <a:p>
            <a:pPr marL="45720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WHEN condition THEN result-expression</a:t>
            </a:r>
            <a:endParaRPr sz="2100" b="1">
              <a:solidFill>
                <a:srgbClr val="FFFFFF"/>
              </a:solidFill>
              <a:latin typeface="Consolas"/>
              <a:ea typeface="Consolas"/>
              <a:cs typeface="Consolas"/>
              <a:sym typeface="Consolas"/>
            </a:endParaRPr>
          </a:p>
          <a:p>
            <a:pPr marL="45720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WHEN condition THEN result-expression ...</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ELSE result-expression</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END AS alias</a:t>
            </a:r>
            <a:endParaRPr sz="1350" b="1">
              <a:solidFill>
                <a:srgbClr val="FFFFFF"/>
              </a:solidFill>
            </a:endParaRPr>
          </a:p>
        </p:txBody>
      </p:sp>
      <p:sp>
        <p:nvSpPr>
          <p:cNvPr id="932" name="Google Shape;932;p11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latin typeface="Consolas"/>
                <a:ea typeface="Consolas"/>
                <a:cs typeface="Consolas"/>
                <a:sym typeface="Consolas"/>
              </a:rPr>
              <a:t>CASE </a:t>
            </a:r>
            <a:r>
              <a:rPr lang="en-US" sz="2600" b="1"/>
              <a:t>expressions</a:t>
            </a:r>
            <a:endParaRPr sz="2600" b="1" i="0" u="none" strike="noStrike" cap="none">
              <a:solidFill>
                <a:srgbClr val="000000"/>
              </a:solidFill>
              <a:latin typeface="Consolas"/>
              <a:ea typeface="Consolas"/>
              <a:cs typeface="Consolas"/>
              <a:sym typeface="Consolas"/>
            </a:endParaRPr>
          </a:p>
        </p:txBody>
      </p:sp>
      <p:sp>
        <p:nvSpPr>
          <p:cNvPr id="933" name="Google Shape;933;p11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9"/>
          <p:cNvSpPr/>
          <p:nvPr/>
        </p:nvSpPr>
        <p:spPr>
          <a:xfrm>
            <a:off x="550775" y="1251325"/>
            <a:ext cx="4374600" cy="24834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SELECT fields</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FROM table</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WHERE operator</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Subquery</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(SELECT fields</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FROM table);</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p:txBody>
      </p:sp>
      <p:sp>
        <p:nvSpPr>
          <p:cNvPr id="939" name="Google Shape;939;p11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Subqueries as a condition: </a:t>
            </a:r>
            <a:r>
              <a:rPr lang="en-US" sz="2600" b="1">
                <a:latin typeface="Consolas"/>
                <a:ea typeface="Consolas"/>
                <a:cs typeface="Consolas"/>
                <a:sym typeface="Consolas"/>
              </a:rPr>
              <a:t>WHERE</a:t>
            </a:r>
            <a:endParaRPr sz="2600" b="1" i="0" u="none" strike="noStrike" cap="none">
              <a:solidFill>
                <a:srgbClr val="000000"/>
              </a:solidFill>
              <a:latin typeface="Consolas"/>
              <a:ea typeface="Consolas"/>
              <a:cs typeface="Consolas"/>
              <a:sym typeface="Consolas"/>
            </a:endParaRPr>
          </a:p>
        </p:txBody>
      </p:sp>
      <p:sp>
        <p:nvSpPr>
          <p:cNvPr id="940" name="Google Shape;940;p11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20"/>
          <p:cNvSpPr/>
          <p:nvPr/>
        </p:nvSpPr>
        <p:spPr>
          <a:xfrm>
            <a:off x="550775" y="1251325"/>
            <a:ext cx="6650100" cy="29718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WITH</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expression_name_1 AS</a:t>
            </a:r>
            <a:endParaRPr sz="2100" b="1">
              <a:solidFill>
                <a:srgbClr val="FFFFFF"/>
              </a:solidFill>
              <a:latin typeface="Consolas"/>
              <a:ea typeface="Consolas"/>
              <a:cs typeface="Consolas"/>
              <a:sym typeface="Consolas"/>
            </a:endParaRPr>
          </a:p>
          <a:p>
            <a:pPr marL="0" lvl="0" indent="45720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(CTE query definition 1)</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SELECT expression_A, expression_B, ...</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FROM expression_name_1</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p:txBody>
      </p:sp>
      <p:sp>
        <p:nvSpPr>
          <p:cNvPr id="946" name="Google Shape;946;p12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Common table expressions (CTEs): Expressions acting like tables</a:t>
            </a:r>
            <a:endParaRPr sz="2600" b="1" i="0" u="none" strike="noStrike" cap="none">
              <a:solidFill>
                <a:srgbClr val="000000"/>
              </a:solidFill>
              <a:latin typeface="Consolas"/>
              <a:ea typeface="Consolas"/>
              <a:cs typeface="Consolas"/>
              <a:sym typeface="Consolas"/>
            </a:endParaRPr>
          </a:p>
        </p:txBody>
      </p:sp>
      <p:sp>
        <p:nvSpPr>
          <p:cNvPr id="947" name="Google Shape;947;p12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2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953" name="Google Shape;953;p12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954" name="Google Shape;954;p121"/>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955" name="Google Shape;955;p121"/>
          <p:cNvSpPr txBox="1"/>
          <p:nvPr/>
        </p:nvSpPr>
        <p:spPr>
          <a:xfrm>
            <a:off x="458600" y="1078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p:txBody>
      </p:sp>
      <p:sp>
        <p:nvSpPr>
          <p:cNvPr id="956" name="Google Shape;956;p12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92" name="Google Shape;92;p14"/>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93" name="Google Shape;93;p14"/>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1000"/>
                                        <p:tgtEl>
                                          <p:spTgt spid="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xEl>
                                              <p:pRg st="1" end="1"/>
                                            </p:txEl>
                                          </p:spTgt>
                                        </p:tgtEl>
                                        <p:attrNameLst>
                                          <p:attrName>style.visibility</p:attrName>
                                        </p:attrNameLst>
                                      </p:cBhvr>
                                      <p:to>
                                        <p:strVal val="visible"/>
                                      </p:to>
                                    </p:set>
                                    <p:animEffect transition="in" filter="fade">
                                      <p:cBhvr>
                                        <p:cTn id="12" dur="1000"/>
                                        <p:tgtEl>
                                          <p:spTgt spid="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xEl>
                                              <p:pRg st="2" end="2"/>
                                            </p:txEl>
                                          </p:spTgt>
                                        </p:tgtEl>
                                        <p:attrNameLst>
                                          <p:attrName>style.visibility</p:attrName>
                                        </p:attrNameLst>
                                      </p:cBhvr>
                                      <p:to>
                                        <p:strVal val="visible"/>
                                      </p:to>
                                    </p:set>
                                    <p:animEffect transition="in" filter="fade">
                                      <p:cBhvr>
                                        <p:cTn id="17" dur="1000"/>
                                        <p:tgtEl>
                                          <p:spTgt spid="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xEl>
                                              <p:pRg st="3" end="3"/>
                                            </p:txEl>
                                          </p:spTgt>
                                        </p:tgtEl>
                                        <p:attrNameLst>
                                          <p:attrName>style.visibility</p:attrName>
                                        </p:attrNameLst>
                                      </p:cBhvr>
                                      <p:to>
                                        <p:strVal val="visible"/>
                                      </p:to>
                                    </p:set>
                                    <p:animEffect transition="in" filter="fade">
                                      <p:cBhvr>
                                        <p:cTn id="22" dur="1000"/>
                                        <p:tgtEl>
                                          <p:spTgt spid="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2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962" name="Google Shape;962;p12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963" name="Google Shape;963;p122"/>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964" name="Google Shape;964;p122"/>
          <p:cNvSpPr txBox="1"/>
          <p:nvPr/>
        </p:nvSpPr>
        <p:spPr>
          <a:xfrm>
            <a:off x="458600" y="1078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hard-in-excel-easy-in-sql-drills.sql</a:t>
            </a:r>
            <a:endParaRPr sz="2000">
              <a:solidFill>
                <a:schemeClr val="dk1"/>
              </a:solidFill>
              <a:latin typeface="Consolas"/>
              <a:ea typeface="Consolas"/>
              <a:cs typeface="Consolas"/>
              <a:sym typeface="Consolas"/>
            </a:endParaRPr>
          </a:p>
        </p:txBody>
      </p:sp>
      <p:sp>
        <p:nvSpPr>
          <p:cNvPr id="965" name="Google Shape;965;p12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1" name="Google Shape;971;p12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972" name="Google Shape;972;p12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973" name="Google Shape;973;p12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974" name="Google Shape;974;p12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0" name="Google Shape;980;p12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981" name="Google Shape;981;p12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982" name="Google Shape;982;p12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83" name="Google Shape;983;p12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984" name="Google Shape;984;p12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2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SQL: The Prequel</a:t>
            </a:r>
            <a:endParaRPr sz="4000" b="1">
              <a:solidFill>
                <a:srgbClr val="FFFFFF"/>
              </a:solidFill>
            </a:endParaRPr>
          </a:p>
        </p:txBody>
      </p:sp>
      <p:sp>
        <p:nvSpPr>
          <p:cNvPr id="991" name="Google Shape;991;p12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r>
              <a:rPr lang="en-US" sz="2400">
                <a:solidFill>
                  <a:srgbClr val="FFFFFF"/>
                </a:solidFill>
              </a:rPr>
              <a:t>Conclusion &amp; resources</a:t>
            </a:r>
            <a:endParaRPr sz="240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26"/>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marR="0" lvl="0" indent="0" algn="l" rtl="0">
              <a:lnSpc>
                <a:spcPct val="90000"/>
              </a:lnSpc>
              <a:spcBef>
                <a:spcPts val="0"/>
              </a:spcBef>
              <a:spcAft>
                <a:spcPts val="0"/>
              </a:spcAft>
              <a:buClr>
                <a:srgbClr val="000000"/>
              </a:buClr>
              <a:buSzPts val="4000"/>
              <a:buFont typeface="Arial"/>
              <a:buNone/>
            </a:pPr>
            <a:endParaRPr sz="4000" b="1"/>
          </a:p>
          <a:p>
            <a:pPr marL="0" marR="0" lvl="0" indent="0" algn="l" rtl="0">
              <a:lnSpc>
                <a:spcPct val="90000"/>
              </a:lnSpc>
              <a:spcBef>
                <a:spcPts val="0"/>
              </a:spcBef>
              <a:spcAft>
                <a:spcPts val="0"/>
              </a:spcAft>
              <a:buClr>
                <a:srgbClr val="000000"/>
              </a:buClr>
              <a:buSzPts val="4000"/>
              <a:buFont typeface="Arial"/>
              <a:buNone/>
            </a:pPr>
            <a:r>
              <a:rPr lang="en-US" sz="4000" b="1" i="1"/>
              <a:t>Learning SQL, 2nd Edition</a:t>
            </a:r>
            <a:endParaRPr sz="4000" b="1" i="1"/>
          </a:p>
          <a:p>
            <a:pPr marL="0" marR="0" lvl="0" indent="0" algn="l" rtl="0">
              <a:lnSpc>
                <a:spcPct val="90000"/>
              </a:lnSpc>
              <a:spcBef>
                <a:spcPts val="0"/>
              </a:spcBef>
              <a:spcAft>
                <a:spcPts val="0"/>
              </a:spcAft>
              <a:buClr>
                <a:srgbClr val="000000"/>
              </a:buClr>
              <a:buSzPts val="4000"/>
              <a:buFont typeface="Arial"/>
              <a:buNone/>
            </a:pPr>
            <a:r>
              <a:rPr lang="en-US" sz="4000" b="1"/>
              <a:t>by Alan Beaulieu</a:t>
            </a:r>
            <a:endParaRPr sz="4000" b="1"/>
          </a:p>
        </p:txBody>
      </p:sp>
      <p:sp>
        <p:nvSpPr>
          <p:cNvPr id="997" name="Google Shape;997;p126"/>
          <p:cNvSpPr txBox="1"/>
          <p:nvPr/>
        </p:nvSpPr>
        <p:spPr>
          <a:xfrm>
            <a:off x="398625" y="1792575"/>
            <a:ext cx="4591800" cy="3113100"/>
          </a:xfrm>
          <a:prstGeom prst="rect">
            <a:avLst/>
          </a:prstGeom>
          <a:noFill/>
          <a:ln>
            <a:noFill/>
          </a:ln>
        </p:spPr>
        <p:txBody>
          <a:bodyPr spcFirstLastPara="1" wrap="square" lIns="0" tIns="45700" rIns="91425" bIns="4570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998" name="Google Shape;998;p126"/>
          <p:cNvPicPr preferRelativeResize="0"/>
          <p:nvPr/>
        </p:nvPicPr>
        <p:blipFill>
          <a:blip r:embed="rId4">
            <a:alphaModFix/>
          </a:blip>
          <a:stretch>
            <a:fillRect/>
          </a:stretch>
        </p:blipFill>
        <p:spPr>
          <a:xfrm>
            <a:off x="5336850" y="1476675"/>
            <a:ext cx="2609850" cy="3429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27"/>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marR="0" lvl="0" indent="0" algn="l" rtl="0">
              <a:lnSpc>
                <a:spcPct val="90000"/>
              </a:lnSpc>
              <a:spcBef>
                <a:spcPts val="0"/>
              </a:spcBef>
              <a:spcAft>
                <a:spcPts val="0"/>
              </a:spcAft>
              <a:buClr>
                <a:srgbClr val="000000"/>
              </a:buClr>
              <a:buSzPts val="4000"/>
              <a:buFont typeface="Arial"/>
              <a:buNone/>
            </a:pPr>
            <a:endParaRPr sz="4000" b="1"/>
          </a:p>
          <a:p>
            <a:pPr marL="0" marR="0" lvl="0" indent="0" algn="l" rtl="0">
              <a:lnSpc>
                <a:spcPct val="90000"/>
              </a:lnSpc>
              <a:spcBef>
                <a:spcPts val="0"/>
              </a:spcBef>
              <a:spcAft>
                <a:spcPts val="0"/>
              </a:spcAft>
              <a:buClr>
                <a:srgbClr val="000000"/>
              </a:buClr>
              <a:buSzPts val="4000"/>
              <a:buFont typeface="Arial"/>
              <a:buNone/>
            </a:pPr>
            <a:r>
              <a:rPr lang="en-US" sz="4000" b="1" i="1"/>
              <a:t>SQL Cookbook</a:t>
            </a:r>
            <a:endParaRPr sz="4000" b="1" i="1"/>
          </a:p>
          <a:p>
            <a:pPr marL="0" marR="0" lvl="0" indent="0" algn="l" rtl="0">
              <a:lnSpc>
                <a:spcPct val="90000"/>
              </a:lnSpc>
              <a:spcBef>
                <a:spcPts val="0"/>
              </a:spcBef>
              <a:spcAft>
                <a:spcPts val="0"/>
              </a:spcAft>
              <a:buClr>
                <a:srgbClr val="000000"/>
              </a:buClr>
              <a:buSzPts val="4000"/>
              <a:buFont typeface="Arial"/>
              <a:buNone/>
            </a:pPr>
            <a:r>
              <a:rPr lang="en-US" sz="4000" b="1"/>
              <a:t>by Anthony Molinaro</a:t>
            </a:r>
            <a:endParaRPr sz="4000" b="1"/>
          </a:p>
        </p:txBody>
      </p:sp>
      <p:sp>
        <p:nvSpPr>
          <p:cNvPr id="1004" name="Google Shape;1004;p127"/>
          <p:cNvSpPr txBox="1"/>
          <p:nvPr/>
        </p:nvSpPr>
        <p:spPr>
          <a:xfrm>
            <a:off x="398625" y="1792575"/>
            <a:ext cx="4591800" cy="3113100"/>
          </a:xfrm>
          <a:prstGeom prst="rect">
            <a:avLst/>
          </a:prstGeom>
          <a:noFill/>
          <a:ln>
            <a:noFill/>
          </a:ln>
        </p:spPr>
        <p:txBody>
          <a:bodyPr spcFirstLastPara="1" wrap="square" lIns="0" tIns="45700" rIns="91425" bIns="4570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1005" name="Google Shape;1005;p127"/>
          <p:cNvPicPr preferRelativeResize="0"/>
          <p:nvPr/>
        </p:nvPicPr>
        <p:blipFill>
          <a:blip r:embed="rId4">
            <a:alphaModFix/>
          </a:blip>
          <a:stretch>
            <a:fillRect/>
          </a:stretch>
        </p:blipFill>
        <p:spPr>
          <a:xfrm>
            <a:off x="5665175" y="1410375"/>
            <a:ext cx="2488925" cy="32711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8"/>
          <p:cNvSpPr txBox="1"/>
          <p:nvPr/>
        </p:nvSpPr>
        <p:spPr>
          <a:xfrm>
            <a:off x="398625" y="1173700"/>
            <a:ext cx="8190600" cy="3655800"/>
          </a:xfrm>
          <a:prstGeom prst="rect">
            <a:avLst/>
          </a:prstGeom>
          <a:noFill/>
          <a:ln>
            <a:noFill/>
          </a:ln>
        </p:spPr>
        <p:txBody>
          <a:bodyPr spcFirstLastPara="1" wrap="square" lIns="0" tIns="0" rIns="0" bIns="0" anchor="t" anchorCtr="0">
            <a:noAutofit/>
          </a:bodyPr>
          <a:lstStyle/>
          <a:p>
            <a:pPr marL="457200" marR="0" lvl="0" indent="0" algn="l" rtl="0">
              <a:spcBef>
                <a:spcPts val="0"/>
              </a:spcBef>
              <a:spcAft>
                <a:spcPts val="0"/>
              </a:spcAft>
              <a:buNone/>
            </a:pPr>
            <a:endParaRPr/>
          </a:p>
          <a:p>
            <a:pPr marL="621792" marR="0" lvl="1" indent="-276860" algn="l" rtl="0">
              <a:spcBef>
                <a:spcPts val="0"/>
              </a:spcBef>
              <a:spcAft>
                <a:spcPts val="0"/>
              </a:spcAft>
              <a:buClr>
                <a:srgbClr val="D3002D"/>
              </a:buClr>
              <a:buSzPts val="2200"/>
              <a:buFont typeface="Arial"/>
              <a:buChar char="•"/>
            </a:pPr>
            <a:r>
              <a:rPr lang="en-US" sz="2200" u="sng">
                <a:solidFill>
                  <a:schemeClr val="hlink"/>
                </a:solidFill>
                <a:hlinkClick r:id="rId3"/>
              </a:rPr>
              <a:t>georgejmount.com</a:t>
            </a:r>
            <a:endParaRPr sz="2200">
              <a:solidFill>
                <a:srgbClr val="595959"/>
              </a:solidFill>
            </a:endParaRPr>
          </a:p>
          <a:p>
            <a:pPr marL="621792" marR="0" lvl="1" indent="-276860" algn="l" rtl="0">
              <a:spcBef>
                <a:spcPts val="0"/>
              </a:spcBef>
              <a:spcAft>
                <a:spcPts val="0"/>
              </a:spcAft>
              <a:buClr>
                <a:srgbClr val="D3002D"/>
              </a:buClr>
              <a:buSzPts val="2200"/>
              <a:buFont typeface="Arial"/>
              <a:buChar char="•"/>
            </a:pPr>
            <a:r>
              <a:rPr lang="en-US" sz="2200" u="sng">
                <a:solidFill>
                  <a:schemeClr val="hlink"/>
                </a:solidFill>
                <a:hlinkClick r:id="rId4"/>
              </a:rPr>
              <a:t>@gjmount</a:t>
            </a:r>
            <a:endParaRPr sz="2200">
              <a:solidFill>
                <a:srgbClr val="595959"/>
              </a:solidFill>
            </a:endParaRPr>
          </a:p>
          <a:p>
            <a:pPr marL="621792" marR="0" lvl="1" indent="-276860" algn="l" rtl="0">
              <a:spcBef>
                <a:spcPts val="0"/>
              </a:spcBef>
              <a:spcAft>
                <a:spcPts val="0"/>
              </a:spcAft>
              <a:buClr>
                <a:srgbClr val="595959"/>
              </a:buClr>
              <a:buSzPts val="2200"/>
              <a:buChar char="•"/>
            </a:pPr>
            <a:r>
              <a:rPr lang="en-US" sz="2200" u="sng">
                <a:solidFill>
                  <a:schemeClr val="hlink"/>
                </a:solidFill>
                <a:hlinkClick r:id="rId5"/>
              </a:rPr>
              <a:t>github.com/summerofgeorge</a:t>
            </a:r>
            <a:endParaRPr sz="2200">
              <a:solidFill>
                <a:srgbClr val="595959"/>
              </a:solidFill>
            </a:endParaRPr>
          </a:p>
        </p:txBody>
      </p:sp>
      <p:sp>
        <p:nvSpPr>
          <p:cNvPr id="1011" name="Google Shape;1011;p12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Find me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29"/>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7" name="Google Shape;1017;p129"/>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1018" name="Google Shape;1018;p129"/>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1019" name="Google Shape;1019;p129"/>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4800">
                <a:solidFill>
                  <a:srgbClr val="3F3F3F"/>
                </a:solidFill>
                <a:latin typeface="Arial"/>
                <a:ea typeface="Arial"/>
                <a:cs typeface="Arial"/>
                <a:sym typeface="Arial"/>
              </a:rPr>
              <a:t>Thank you</a:t>
            </a:r>
            <a:endParaRPr sz="4800"/>
          </a:p>
        </p:txBody>
      </p:sp>
      <p:sp>
        <p:nvSpPr>
          <p:cNvPr id="1020" name="Google Shape;1020;p12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99" name="Google Shape;99;p1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00" name="Google Shape;100;p15"/>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10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xEl>
                                              <p:pRg st="1" end="1"/>
                                            </p:txEl>
                                          </p:spTgt>
                                        </p:tgtEl>
                                        <p:attrNameLst>
                                          <p:attrName>style.visibility</p:attrName>
                                        </p:attrNameLst>
                                      </p:cBhvr>
                                      <p:to>
                                        <p:strVal val="visible"/>
                                      </p:to>
                                    </p:set>
                                    <p:animEffect transition="in" filter="fade">
                                      <p:cBhvr>
                                        <p:cTn id="12" dur="1000"/>
                                        <p:tgtEl>
                                          <p:spTgt spid="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xEl>
                                              <p:pRg st="2" end="2"/>
                                            </p:txEl>
                                          </p:spTgt>
                                        </p:tgtEl>
                                        <p:attrNameLst>
                                          <p:attrName>style.visibility</p:attrName>
                                        </p:attrNameLst>
                                      </p:cBhvr>
                                      <p:to>
                                        <p:strVal val="visible"/>
                                      </p:to>
                                    </p:set>
                                    <p:animEffect transition="in" filter="fade">
                                      <p:cBhvr>
                                        <p:cTn id="17" dur="1000"/>
                                        <p:tgtEl>
                                          <p:spTgt spid="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0">
                                            <p:txEl>
                                              <p:pRg st="3" end="3"/>
                                            </p:txEl>
                                          </p:spTgt>
                                        </p:tgtEl>
                                        <p:attrNameLst>
                                          <p:attrName>style.visibility</p:attrName>
                                        </p:attrNameLst>
                                      </p:cBhvr>
                                      <p:to>
                                        <p:strVal val="visible"/>
                                      </p:to>
                                    </p:set>
                                    <p:animEffect transition="in" filter="fade">
                                      <p:cBhvr>
                                        <p:cTn id="22" dur="1000"/>
                                        <p:tgtEl>
                                          <p:spTgt spid="1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06" name="Google Shape;106;p1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07" name="Google Shape;107;p16"/>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08" name="Google Shape;108;p16"/>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09" name="Google Shape;109;p16"/>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1000"/>
                                        <p:tgtEl>
                                          <p:spTgt spid="1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15" name="Google Shape;115;p1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16" name="Google Shape;116;p17"/>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17" name="Google Shape;117;p17"/>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18" name="Google Shape;118;p17"/>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10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1000"/>
                                        <p:tgtEl>
                                          <p:spTgt spid="1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1000"/>
                                        <p:tgtEl>
                                          <p:spTgt spid="1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24" name="Google Shape;124;p1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25" name="Google Shape;125;p18"/>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26" name="Google Shape;126;p18"/>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27" name="Google Shape;127;p18"/>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33" name="Google Shape;133;p1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34" name="Google Shape;134;p19"/>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35" name="Google Shape;135;p19"/>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36" name="Google Shape;136;p19"/>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Structured data across multiple datasets</a:t>
            </a: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10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fade">
                                      <p:cBhvr>
                                        <p:cTn id="17" dur="1000"/>
                                        <p:tgtEl>
                                          <p:spTgt spid="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
                                            <p:txEl>
                                              <p:pRg st="3" end="3"/>
                                            </p:txEl>
                                          </p:spTgt>
                                        </p:tgtEl>
                                        <p:attrNameLst>
                                          <p:attrName>style.visibility</p:attrName>
                                        </p:attrNameLst>
                                      </p:cBhvr>
                                      <p:to>
                                        <p:strVal val="visible"/>
                                      </p:to>
                                    </p:set>
                                    <p:animEffect transition="in" filter="fade">
                                      <p:cBhvr>
                                        <p:cTn id="22" dur="1000"/>
                                        <p:tgtEl>
                                          <p:spTgt spid="1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42" name="Google Shape;142;p20"/>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a:p>
        </p:txBody>
      </p:sp>
      <p:sp>
        <p:nvSpPr>
          <p:cNvPr id="143" name="Google Shape;143;p2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Relational databases</a:t>
            </a:r>
            <a:endParaRPr/>
          </a:p>
        </p:txBody>
      </p:sp>
      <p:pic>
        <p:nvPicPr>
          <p:cNvPr id="144" name="Google Shape;144;p20"/>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50" name="Google Shape;150;p21"/>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a:solidFill>
                  <a:srgbClr val="595959"/>
                </a:solidFill>
              </a:rPr>
              <a:t>Still with us today!</a:t>
            </a:r>
            <a:endParaRPr sz="2200">
              <a:solidFill>
                <a:srgbClr val="595959"/>
              </a:solidFill>
            </a:endParaRPr>
          </a:p>
        </p:txBody>
      </p:sp>
      <p:sp>
        <p:nvSpPr>
          <p:cNvPr id="151" name="Google Shape;151;p2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Relational databases</a:t>
            </a:r>
            <a:endParaRPr/>
          </a:p>
        </p:txBody>
      </p:sp>
      <p:pic>
        <p:nvPicPr>
          <p:cNvPr id="152" name="Google Shape;152;p21"/>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153" name="Google Shape;153;p21"/>
          <p:cNvPicPr preferRelativeResize="0"/>
          <p:nvPr/>
        </p:nvPicPr>
        <p:blipFill>
          <a:blip r:embed="rId4">
            <a:alphaModFix/>
          </a:blip>
          <a:stretch>
            <a:fillRect/>
          </a:stretch>
        </p:blipFill>
        <p:spPr>
          <a:xfrm>
            <a:off x="778525" y="2787681"/>
            <a:ext cx="1534123" cy="1705501"/>
          </a:xfrm>
          <a:prstGeom prst="rect">
            <a:avLst/>
          </a:prstGeom>
          <a:noFill/>
          <a:ln>
            <a:noFill/>
          </a:ln>
        </p:spPr>
      </p:pic>
      <p:pic>
        <p:nvPicPr>
          <p:cNvPr id="154" name="Google Shape;154;p21"/>
          <p:cNvPicPr preferRelativeResize="0"/>
          <p:nvPr/>
        </p:nvPicPr>
        <p:blipFill>
          <a:blip r:embed="rId5">
            <a:alphaModFix/>
          </a:blip>
          <a:stretch>
            <a:fillRect/>
          </a:stretch>
        </p:blipFill>
        <p:spPr>
          <a:xfrm>
            <a:off x="6825430" y="2025401"/>
            <a:ext cx="1125874" cy="1600575"/>
          </a:xfrm>
          <a:prstGeom prst="rect">
            <a:avLst/>
          </a:prstGeom>
          <a:noFill/>
          <a:ln>
            <a:noFill/>
          </a:ln>
        </p:spPr>
      </p:pic>
      <p:pic>
        <p:nvPicPr>
          <p:cNvPr id="155" name="Google Shape;155;p21"/>
          <p:cNvPicPr preferRelativeResize="0"/>
          <p:nvPr/>
        </p:nvPicPr>
        <p:blipFill>
          <a:blip r:embed="rId6">
            <a:alphaModFix/>
          </a:blip>
          <a:stretch>
            <a:fillRect/>
          </a:stretch>
        </p:blipFill>
        <p:spPr>
          <a:xfrm>
            <a:off x="6918607" y="4081642"/>
            <a:ext cx="1444743" cy="745250"/>
          </a:xfrm>
          <a:prstGeom prst="rect">
            <a:avLst/>
          </a:prstGeom>
          <a:noFill/>
          <a:ln>
            <a:noFill/>
          </a:ln>
        </p:spPr>
      </p:pic>
      <p:pic>
        <p:nvPicPr>
          <p:cNvPr id="156" name="Google Shape;156;p21"/>
          <p:cNvPicPr preferRelativeResize="0"/>
          <p:nvPr/>
        </p:nvPicPr>
        <p:blipFill>
          <a:blip r:embed="rId7">
            <a:alphaModFix/>
          </a:blip>
          <a:stretch>
            <a:fillRect/>
          </a:stretch>
        </p:blipFill>
        <p:spPr>
          <a:xfrm>
            <a:off x="2398175" y="2136375"/>
            <a:ext cx="2000776" cy="1039375"/>
          </a:xfrm>
          <a:prstGeom prst="rect">
            <a:avLst/>
          </a:prstGeom>
          <a:noFill/>
          <a:ln>
            <a:noFill/>
          </a:ln>
        </p:spPr>
      </p:pic>
      <p:pic>
        <p:nvPicPr>
          <p:cNvPr id="157" name="Google Shape;157;p21"/>
          <p:cNvPicPr preferRelativeResize="0"/>
          <p:nvPr/>
        </p:nvPicPr>
        <p:blipFill>
          <a:blip r:embed="rId8">
            <a:alphaModFix/>
          </a:blip>
          <a:stretch>
            <a:fillRect/>
          </a:stretch>
        </p:blipFill>
        <p:spPr>
          <a:xfrm>
            <a:off x="3112388" y="3625975"/>
            <a:ext cx="1200924" cy="1200924"/>
          </a:xfrm>
          <a:prstGeom prst="rect">
            <a:avLst/>
          </a:prstGeom>
          <a:noFill/>
          <a:ln>
            <a:noFill/>
          </a:ln>
        </p:spPr>
      </p:pic>
      <p:pic>
        <p:nvPicPr>
          <p:cNvPr id="158" name="Google Shape;158;p21"/>
          <p:cNvPicPr preferRelativeResize="0"/>
          <p:nvPr/>
        </p:nvPicPr>
        <p:blipFill>
          <a:blip r:embed="rId9">
            <a:alphaModFix/>
          </a:blip>
          <a:stretch>
            <a:fillRect/>
          </a:stretch>
        </p:blipFill>
        <p:spPr>
          <a:xfrm>
            <a:off x="4616949" y="2505050"/>
            <a:ext cx="1904828" cy="14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26" name="Google Shape;26;p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27" name="Google Shape;27;p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 for Business Analytics</a:t>
            </a:r>
            <a:endParaRPr/>
          </a:p>
        </p:txBody>
      </p:sp>
      <p:sp>
        <p:nvSpPr>
          <p:cNvPr id="28" name="Google Shape;28;p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29" name="Google Shape;29;p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400" b="1"/>
              <a:t>What relational database system does your organization use?</a:t>
            </a:r>
            <a:endParaRPr sz="2400"/>
          </a:p>
        </p:txBody>
      </p:sp>
      <p:graphicFrame>
        <p:nvGraphicFramePr>
          <p:cNvPr id="164" name="Google Shape;164;p22"/>
          <p:cNvGraphicFramePr/>
          <p:nvPr/>
        </p:nvGraphicFramePr>
        <p:xfrm>
          <a:off x="403225" y="1295400"/>
          <a:ext cx="3787100" cy="2966800"/>
        </p:xfrm>
        <a:graphic>
          <a:graphicData uri="http://schemas.openxmlformats.org/drawingml/2006/table">
            <a:tbl>
              <a:tblPr firstRow="1" bandRow="1">
                <a:noFill/>
                <a:tableStyleId>{1E0709F7-C4A5-4DAA-9ECC-88EBCA296C3A}</a:tableStyleId>
              </a:tblPr>
              <a:tblGrid>
                <a:gridCol w="1165825">
                  <a:extLst>
                    <a:ext uri="{9D8B030D-6E8A-4147-A177-3AD203B41FA5}">
                      <a16:colId xmlns:a16="http://schemas.microsoft.com/office/drawing/2014/main" val="20000"/>
                    </a:ext>
                  </a:extLst>
                </a:gridCol>
                <a:gridCol w="2621275">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200">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457200" marR="0" lvl="0" indent="-298450" algn="l" rtl="0">
                        <a:spcBef>
                          <a:spcPts val="0"/>
                        </a:spcBef>
                        <a:spcAft>
                          <a:spcPts val="0"/>
                        </a:spcAft>
                        <a:buClr>
                          <a:schemeClr val="dk1"/>
                        </a:buClr>
                        <a:buSzPts val="1100"/>
                        <a:buAutoNum type="alphaUcPeriod"/>
                      </a:pP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PostgreSQL</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100">
                          <a:solidFill>
                            <a:schemeClr val="dk1"/>
                          </a:solidFill>
                        </a:rPr>
                        <a:t>B. </a:t>
                      </a: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100">
                          <a:solidFill>
                            <a:schemeClr val="dk1"/>
                          </a:solidFill>
                        </a:rPr>
                        <a:t>Oracle</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100">
                          <a:solidFill>
                            <a:schemeClr val="dk1"/>
                          </a:solidFill>
                        </a:rPr>
                        <a:t>C.</a:t>
                      </a: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SQL Server</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100">
                          <a:solidFill>
                            <a:schemeClr val="dk1"/>
                          </a:solidFill>
                        </a:rPr>
                        <a:t>D. </a:t>
                      </a: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100">
                          <a:solidFill>
                            <a:schemeClr val="dk1"/>
                          </a:solidFill>
                        </a:rPr>
                        <a:t>Microsoft Access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100">
                          <a:solidFill>
                            <a:schemeClr val="dk1"/>
                          </a:solidFill>
                        </a:rPr>
                        <a:t>E.</a:t>
                      </a: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Other/don’t know</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
        <p:nvSpPr>
          <p:cNvPr id="165" name="Google Shape;165;p22"/>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pic>
        <p:nvPicPr>
          <p:cNvPr id="170" name="Google Shape;170;p2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71" name="Google Shape;171;p23"/>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0" algn="l" rtl="0">
              <a:spcBef>
                <a:spcPts val="0"/>
              </a:spcBef>
              <a:spcAft>
                <a:spcPts val="0"/>
              </a:spcAft>
              <a:buNone/>
            </a:pPr>
            <a:endParaRPr sz="3600">
              <a:solidFill>
                <a:srgbClr val="595959"/>
              </a:solidFill>
            </a:endParaRPr>
          </a:p>
        </p:txBody>
      </p:sp>
      <p:sp>
        <p:nvSpPr>
          <p:cNvPr id="172" name="Google Shape;172;p2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73" name="Google Shape;173;p23"/>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74" name="Google Shape;174;p2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2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80" name="Google Shape;180;p24"/>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Q</a:t>
            </a:r>
            <a:r>
              <a:rPr lang="en-US" sz="3600">
                <a:solidFill>
                  <a:srgbClr val="595959"/>
                </a:solidFill>
              </a:rPr>
              <a:t>uery</a:t>
            </a:r>
            <a:endParaRPr sz="3600">
              <a:solidFill>
                <a:srgbClr val="595959"/>
              </a:solidFill>
            </a:endParaRPr>
          </a:p>
          <a:p>
            <a:pPr marL="0" lvl="0" indent="0" algn="l" rtl="0">
              <a:spcBef>
                <a:spcPts val="0"/>
              </a:spcBef>
              <a:spcAft>
                <a:spcPts val="0"/>
              </a:spcAft>
              <a:buNone/>
            </a:pPr>
            <a:endParaRPr sz="3600">
              <a:solidFill>
                <a:srgbClr val="595959"/>
              </a:solidFill>
            </a:endParaRPr>
          </a:p>
        </p:txBody>
      </p:sp>
      <p:sp>
        <p:nvSpPr>
          <p:cNvPr id="181" name="Google Shape;181;p2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82" name="Google Shape;182;p24"/>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83" name="Google Shape;183;p24"/>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89" name="Google Shape;189;p25"/>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Q</a:t>
            </a:r>
            <a:r>
              <a:rPr lang="en-US" sz="3600">
                <a:solidFill>
                  <a:srgbClr val="595959"/>
                </a:solidFill>
              </a:rPr>
              <a:t>uery</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L</a:t>
            </a:r>
            <a:r>
              <a:rPr lang="en-US" sz="3600">
                <a:solidFill>
                  <a:srgbClr val="595959"/>
                </a:solidFill>
              </a:rPr>
              <a:t>anguage</a:t>
            </a:r>
            <a:endParaRPr sz="3600">
              <a:solidFill>
                <a:srgbClr val="595959"/>
              </a:solidFill>
            </a:endParaRPr>
          </a:p>
        </p:txBody>
      </p:sp>
      <p:sp>
        <p:nvSpPr>
          <p:cNvPr id="190" name="Google Shape;190;p2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91" name="Google Shape;191;p25"/>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92" name="Google Shape;192;p25"/>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98" name="Google Shape;198;p26"/>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Clr>
                <a:srgbClr val="595959"/>
              </a:buClr>
              <a:buSzPts val="2400"/>
              <a:buChar char="•"/>
            </a:pPr>
            <a:r>
              <a:rPr lang="en-US" sz="2400">
                <a:solidFill>
                  <a:srgbClr val="494949"/>
                </a:solidFill>
                <a:highlight>
                  <a:srgbClr val="FFFFFF"/>
                </a:highlight>
              </a:rPr>
              <a:t>Lahman database: complete player statistics since 1871 plus salaries, Hall of Fame inductions and more!</a:t>
            </a:r>
            <a:endParaRPr sz="2400">
              <a:solidFill>
                <a:srgbClr val="494949"/>
              </a:solidFill>
              <a:highlight>
                <a:srgbClr val="FFFFFF"/>
              </a:highlight>
            </a:endParaRPr>
          </a:p>
          <a:p>
            <a:pPr marL="457200" lvl="0" indent="-381000" algn="l" rtl="0">
              <a:spcBef>
                <a:spcPts val="0"/>
              </a:spcBef>
              <a:spcAft>
                <a:spcPts val="0"/>
              </a:spcAft>
              <a:buClr>
                <a:srgbClr val="595959"/>
              </a:buClr>
              <a:buSzPts val="2400"/>
              <a:buChar char="•"/>
            </a:pPr>
            <a:r>
              <a:rPr lang="en-US" sz="2400">
                <a:solidFill>
                  <a:srgbClr val="494949"/>
                </a:solidFill>
                <a:highlight>
                  <a:schemeClr val="lt1"/>
                </a:highlight>
              </a:rPr>
              <a:t>Download </a:t>
            </a:r>
            <a:r>
              <a:rPr lang="en-US" sz="2400" u="sng">
                <a:solidFill>
                  <a:schemeClr val="accent5"/>
                </a:solidFill>
                <a:highlight>
                  <a:schemeClr val="lt1"/>
                </a:highlight>
                <a:hlinkClick r:id="rId4"/>
              </a:rPr>
              <a:t>here</a:t>
            </a:r>
            <a:r>
              <a:rPr lang="en-US" sz="2400">
                <a:solidFill>
                  <a:srgbClr val="494949"/>
                </a:solidFill>
                <a:highlight>
                  <a:schemeClr val="lt1"/>
                </a:highlight>
              </a:rPr>
              <a:t> for SQLite.</a:t>
            </a:r>
            <a:r>
              <a:rPr lang="en-US" sz="2400">
                <a:solidFill>
                  <a:srgbClr val="494949"/>
                </a:solidFill>
                <a:highlight>
                  <a:srgbClr val="FFFFFF"/>
                </a:highlight>
              </a:rPr>
              <a:t> </a:t>
            </a:r>
            <a:endParaRPr sz="2400">
              <a:solidFill>
                <a:srgbClr val="595959"/>
              </a:solidFill>
            </a:endParaRPr>
          </a:p>
        </p:txBody>
      </p:sp>
      <p:sp>
        <p:nvSpPr>
          <p:cNvPr id="199" name="Google Shape;199;p2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Are you ready for some baseball?</a:t>
            </a:r>
            <a:endParaRPr/>
          </a:p>
        </p:txBody>
      </p:sp>
      <p:pic>
        <p:nvPicPr>
          <p:cNvPr id="200" name="Google Shape;200;p26"/>
          <p:cNvPicPr preferRelativeResize="0"/>
          <p:nvPr/>
        </p:nvPicPr>
        <p:blipFill rotWithShape="1">
          <a:blip r:embed="rId5">
            <a:alphaModFix/>
          </a:blip>
          <a:srcRect l="12620" r="12613"/>
          <a:stretch/>
        </p:blipFill>
        <p:spPr>
          <a:xfrm>
            <a:off x="5809957" y="2449538"/>
            <a:ext cx="3584700" cy="3584700"/>
          </a:xfrm>
          <a:prstGeom prst="ellipse">
            <a:avLst/>
          </a:prstGeom>
          <a:noFill/>
          <a:ln>
            <a:noFill/>
          </a:ln>
        </p:spPr>
      </p:pic>
      <p:pic>
        <p:nvPicPr>
          <p:cNvPr id="201" name="Google Shape;201;p26"/>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07" name="Google Shape;207;p27"/>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a:p>
        </p:txBody>
      </p:sp>
      <p:sp>
        <p:nvSpPr>
          <p:cNvPr id="208" name="Google Shape;208;p2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Onward to SQLite!</a:t>
            </a:r>
            <a:endParaRPr/>
          </a:p>
        </p:txBody>
      </p:sp>
      <p:pic>
        <p:nvPicPr>
          <p:cNvPr id="209" name="Google Shape;209;p27"/>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210" name="Google Shape;210;p27"/>
          <p:cNvPicPr preferRelativeResize="0"/>
          <p:nvPr/>
        </p:nvPicPr>
        <p:blipFill>
          <a:blip r:embed="rId4">
            <a:alphaModFix/>
          </a:blip>
          <a:stretch>
            <a:fillRect/>
          </a:stretch>
        </p:blipFill>
        <p:spPr>
          <a:xfrm>
            <a:off x="398625" y="1430813"/>
            <a:ext cx="3527300" cy="2645475"/>
          </a:xfrm>
          <a:prstGeom prst="rect">
            <a:avLst/>
          </a:prstGeom>
          <a:noFill/>
          <a:ln>
            <a:noFill/>
          </a:ln>
        </p:spPr>
      </p:pic>
      <p:pic>
        <p:nvPicPr>
          <p:cNvPr id="211" name="Google Shape;211;p27"/>
          <p:cNvPicPr preferRelativeResize="0"/>
          <p:nvPr/>
        </p:nvPicPr>
        <p:blipFill>
          <a:blip r:embed="rId5">
            <a:alphaModFix/>
          </a:blip>
          <a:stretch>
            <a:fillRect/>
          </a:stretch>
        </p:blipFill>
        <p:spPr>
          <a:xfrm>
            <a:off x="5403727" y="2086212"/>
            <a:ext cx="3060400" cy="1334700"/>
          </a:xfrm>
          <a:prstGeom prst="rect">
            <a:avLst/>
          </a:prstGeom>
          <a:noFill/>
          <a:ln>
            <a:noFill/>
          </a:ln>
        </p:spPr>
      </p:pic>
      <p:sp>
        <p:nvSpPr>
          <p:cNvPr id="212" name="Google Shape;212;p27"/>
          <p:cNvSpPr txBox="1"/>
          <p:nvPr/>
        </p:nvSpPr>
        <p:spPr>
          <a:xfrm>
            <a:off x="3806875" y="226955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t>+</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p:nvPr/>
        </p:nvSpPr>
        <p:spPr>
          <a:xfrm>
            <a:off x="4557059" y="0"/>
            <a:ext cx="4586941"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18" name="Google Shape;218;p28"/>
          <p:cNvPicPr preferRelativeResize="0"/>
          <p:nvPr/>
        </p:nvPicPr>
        <p:blipFill rotWithShape="1">
          <a:blip r:embed="rId3">
            <a:alphaModFix/>
          </a:blip>
          <a:srcRect/>
          <a:stretch/>
        </p:blipFill>
        <p:spPr>
          <a:xfrm>
            <a:off x="8464122" y="4493182"/>
            <a:ext cx="417165" cy="337195"/>
          </a:xfrm>
          <a:prstGeom prst="rect">
            <a:avLst/>
          </a:prstGeom>
          <a:noFill/>
          <a:ln>
            <a:noFill/>
          </a:ln>
        </p:spPr>
      </p:pic>
      <p:sp>
        <p:nvSpPr>
          <p:cNvPr id="219" name="Google Shape;219;p28"/>
          <p:cNvSpPr txBox="1"/>
          <p:nvPr/>
        </p:nvSpPr>
        <p:spPr>
          <a:xfrm>
            <a:off x="619431" y="1195639"/>
            <a:ext cx="3319500" cy="1453500"/>
          </a:xfrm>
          <a:prstGeom prst="rect">
            <a:avLst/>
          </a:prstGeom>
          <a:noFill/>
          <a:ln>
            <a:noFill/>
          </a:ln>
        </p:spPr>
        <p:txBody>
          <a:bodyPr spcFirstLastPara="1" wrap="square" lIns="91425" tIns="45700" rIns="91425" bIns="45700" anchor="t" anchorCtr="0">
            <a:noAutofit/>
          </a:bodyPr>
          <a:lstStyle/>
          <a:p>
            <a:pPr marL="457200" marR="0" lvl="0" indent="-361950" algn="l" rtl="0">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a:p>
            <a:pPr marL="0" marR="0" lvl="0" indent="0" algn="l" rtl="0">
              <a:lnSpc>
                <a:spcPct val="90000"/>
              </a:lnSpc>
              <a:spcBef>
                <a:spcPts val="750"/>
              </a:spcBef>
              <a:spcAft>
                <a:spcPts val="0"/>
              </a:spcAft>
              <a:buNone/>
            </a:pPr>
            <a:endParaRPr sz="2000">
              <a:solidFill>
                <a:schemeClr val="dk1"/>
              </a:solidFill>
            </a:endParaRPr>
          </a:p>
          <a:p>
            <a:pPr marL="457200" marR="0" lvl="0" indent="-355600" algn="l" rtl="0">
              <a:lnSpc>
                <a:spcPct val="90000"/>
              </a:lnSpc>
              <a:spcBef>
                <a:spcPts val="750"/>
              </a:spcBef>
              <a:spcAft>
                <a:spcPts val="0"/>
              </a:spcAft>
              <a:buClr>
                <a:schemeClr val="dk1"/>
              </a:buClr>
              <a:buSzPts val="2000"/>
              <a:buAutoNum type="arabicPeriod"/>
            </a:pPr>
            <a:r>
              <a:rPr lang="en-US" sz="2000">
                <a:solidFill>
                  <a:schemeClr val="dk1"/>
                </a:solidFill>
              </a:rPr>
              <a:t>How many of these columns are of type </a:t>
            </a:r>
            <a:r>
              <a:rPr lang="en-US" sz="2000">
                <a:solidFill>
                  <a:schemeClr val="dk1"/>
                </a:solidFill>
                <a:latin typeface="Consolas"/>
                <a:ea typeface="Consolas"/>
                <a:cs typeface="Consolas"/>
                <a:sym typeface="Consolas"/>
              </a:rPr>
              <a:t>INTEGER in Managers</a:t>
            </a:r>
            <a:r>
              <a:rPr lang="en-US" sz="2000">
                <a:solidFill>
                  <a:schemeClr val="dk1"/>
                </a:solidFill>
              </a:rPr>
              <a:t>?</a:t>
            </a:r>
            <a:endParaRPr sz="2000">
              <a:solidFill>
                <a:schemeClr val="dk1"/>
              </a:solidFill>
            </a:endParaRPr>
          </a:p>
          <a:p>
            <a:pPr marL="0" marR="0" lvl="0" indent="0" algn="l" rtl="0">
              <a:lnSpc>
                <a:spcPct val="90000"/>
              </a:lnSpc>
              <a:spcBef>
                <a:spcPts val="750"/>
              </a:spcBef>
              <a:spcAft>
                <a:spcPts val="0"/>
              </a:spcAft>
              <a:buNone/>
            </a:pPr>
            <a:endParaRPr sz="2000">
              <a:solidFill>
                <a:schemeClr val="dk1"/>
              </a:solidFill>
            </a:endParaRPr>
          </a:p>
          <a:p>
            <a:pPr marL="457200" marR="0" lvl="0" indent="-355600" algn="l" rtl="0">
              <a:lnSpc>
                <a:spcPct val="90000"/>
              </a:lnSpc>
              <a:spcBef>
                <a:spcPts val="750"/>
              </a:spcBef>
              <a:spcAft>
                <a:spcPts val="0"/>
              </a:spcAft>
              <a:buClr>
                <a:schemeClr val="dk1"/>
              </a:buClr>
              <a:buSzPts val="2000"/>
              <a:buAutoNum type="arabicPeriod"/>
            </a:pPr>
            <a:r>
              <a:rPr lang="en-US" sz="2000">
                <a:solidFill>
                  <a:schemeClr val="dk1"/>
                </a:solidFill>
              </a:rPr>
              <a:t>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20" name="Google Shape;220;p28"/>
          <p:cNvSpPr txBox="1"/>
          <p:nvPr/>
        </p:nvSpPr>
        <p:spPr>
          <a:xfrm>
            <a:off x="5234344" y="992527"/>
            <a:ext cx="3319462" cy="115093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4000"/>
              <a:buFont typeface="Arial"/>
              <a:buNone/>
            </a:pPr>
            <a:r>
              <a:rPr lang="en-US" sz="4000" b="1">
                <a:solidFill>
                  <a:schemeClr val="lt1"/>
                </a:solidFill>
              </a:rPr>
              <a:t>Are you ready for some drills?</a:t>
            </a:r>
            <a:endParaRPr/>
          </a:p>
        </p:txBody>
      </p:sp>
      <p:sp>
        <p:nvSpPr>
          <p:cNvPr id="221" name="Google Shape;221;p28"/>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27" name="Google Shape;227;p29"/>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28" name="Google Shape;228;p29"/>
          <p:cNvSpPr txBox="1"/>
          <p:nvPr/>
        </p:nvSpPr>
        <p:spPr>
          <a:xfrm>
            <a:off x="585181" y="223014"/>
            <a:ext cx="3319500" cy="1453500"/>
          </a:xfrm>
          <a:prstGeom prst="rect">
            <a:avLst/>
          </a:prstGeom>
          <a:noFill/>
          <a:ln>
            <a:noFill/>
          </a:ln>
        </p:spPr>
        <p:txBody>
          <a:bodyPr spcFirstLastPara="1" wrap="square" lIns="91425" tIns="45700" rIns="91425" bIns="45700" anchor="t" anchorCtr="0">
            <a:noAutofit/>
          </a:bodyPr>
          <a:lstStyle/>
          <a:p>
            <a:pPr marL="457200" marR="0" lvl="0" indent="-361950" algn="l" rtl="0">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p:txBody>
      </p:sp>
      <p:sp>
        <p:nvSpPr>
          <p:cNvPr id="229" name="Google Shape;229;p2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52050" y="1197448"/>
            <a:ext cx="8519001" cy="342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36" name="Google Shape;236;p3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37" name="Google Shape;237;p30"/>
          <p:cNvSpPr txBox="1"/>
          <p:nvPr/>
        </p:nvSpPr>
        <p:spPr>
          <a:xfrm>
            <a:off x="550956" y="243564"/>
            <a:ext cx="3319500" cy="145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None/>
            </a:pPr>
            <a:r>
              <a:rPr lang="en-US" sz="2000">
                <a:solidFill>
                  <a:schemeClr val="dk1"/>
                </a:solidFill>
              </a:rPr>
              <a:t>2. How many of these columns are of type </a:t>
            </a:r>
            <a:r>
              <a:rPr lang="en-US" sz="2000">
                <a:solidFill>
                  <a:schemeClr val="dk1"/>
                </a:solidFill>
                <a:latin typeface="Consolas"/>
                <a:ea typeface="Consolas"/>
                <a:cs typeface="Consolas"/>
                <a:sym typeface="Consolas"/>
              </a:rPr>
              <a:t>INTEGER in Managers</a:t>
            </a:r>
            <a:r>
              <a:rPr lang="en-US" sz="2000">
                <a:solidFill>
                  <a:schemeClr val="dk1"/>
                </a:solidFill>
              </a:rPr>
              <a:t>?</a:t>
            </a:r>
            <a:endParaRPr sz="2000">
              <a:solidFill>
                <a:schemeClr val="dk1"/>
              </a:solidFill>
            </a:endParaRPr>
          </a:p>
        </p:txBody>
      </p:sp>
      <p:sp>
        <p:nvSpPr>
          <p:cNvPr id="238" name="Google Shape;238;p30"/>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506850" y="1581023"/>
            <a:ext cx="8519001" cy="342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45" name="Google Shape;245;p3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46" name="Google Shape;246;p31"/>
          <p:cNvSpPr txBox="1"/>
          <p:nvPr/>
        </p:nvSpPr>
        <p:spPr>
          <a:xfrm>
            <a:off x="468756" y="332589"/>
            <a:ext cx="3319500" cy="145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None/>
            </a:pPr>
            <a:r>
              <a:rPr lang="en-US" sz="2000">
                <a:solidFill>
                  <a:schemeClr val="dk1"/>
                </a:solidFill>
              </a:rPr>
              <a:t>3. 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47" name="Google Shape;247;p3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636600" y="1667550"/>
            <a:ext cx="7286476" cy="268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35" name="Google Shape;35;p5"/>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2"/>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255" name="Google Shape;255;p32"/>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256" name="Google Shape;256;p32"/>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257" name="Google Shape;257;p3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3"/>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264" name="Google Shape;264;p33"/>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265" name="Google Shape;265;p33"/>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266" name="Google Shape;266;p33"/>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267" name="Google Shape;267;p3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Excel tables to SQL SELECT</a:t>
            </a:r>
            <a:endParaRPr sz="4000" b="1">
              <a:solidFill>
                <a:srgbClr val="FFFFFF"/>
              </a:solidFill>
            </a:endParaRPr>
          </a:p>
        </p:txBody>
      </p:sp>
      <p:sp>
        <p:nvSpPr>
          <p:cNvPr id="274" name="Google Shape;274;p34"/>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80" name="Google Shape;280;p3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81" name="Google Shape;281;p35"/>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endParaRPr/>
          </a:p>
        </p:txBody>
      </p:sp>
      <p:sp>
        <p:nvSpPr>
          <p:cNvPr id="282" name="Google Shape;282;p35"/>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marL="448056" marR="0" lvl="1"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283" name="Google Shape;283;p35"/>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endParaRPr sz="2000">
              <a:solidFill>
                <a:srgbClr val="59595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89" name="Google Shape;289;p3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90" name="Google Shape;290;p36"/>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SQL</a:t>
            </a:r>
            <a:endParaRPr/>
          </a:p>
        </p:txBody>
      </p:sp>
      <p:sp>
        <p:nvSpPr>
          <p:cNvPr id="291" name="Google Shape;291;p36"/>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marL="448056" marR="0" lvl="1"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292" name="Google Shape;292;p36"/>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Database</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Table</a:t>
            </a:r>
            <a:endParaRPr sz="2000">
              <a:solidFill>
                <a:srgbClr val="595959"/>
              </a:solidFill>
            </a:endParaRPr>
          </a:p>
          <a:p>
            <a:pPr marL="914400" marR="0" lvl="1" indent="-355600" algn="l" rtl="0">
              <a:lnSpc>
                <a:spcPct val="90000"/>
              </a:lnSpc>
              <a:spcBef>
                <a:spcPts val="0"/>
              </a:spcBef>
              <a:spcAft>
                <a:spcPts val="0"/>
              </a:spcAft>
              <a:buClr>
                <a:srgbClr val="595959"/>
              </a:buClr>
              <a:buSzPts val="2000"/>
              <a:buChar char="•"/>
            </a:pPr>
            <a:r>
              <a:rPr lang="en-US" sz="2000">
                <a:solidFill>
                  <a:srgbClr val="595959"/>
                </a:solidFill>
              </a:rPr>
              <a:t>Fields</a:t>
            </a:r>
            <a:endParaRPr sz="2000">
              <a:solidFill>
                <a:srgbClr val="595959"/>
              </a:solidFill>
            </a:endParaRPr>
          </a:p>
          <a:p>
            <a:pPr marL="914400" marR="0" lvl="1" indent="-355600" algn="l" rtl="0">
              <a:lnSpc>
                <a:spcPct val="90000"/>
              </a:lnSpc>
              <a:spcBef>
                <a:spcPts val="0"/>
              </a:spcBef>
              <a:spcAft>
                <a:spcPts val="0"/>
              </a:spcAft>
              <a:buClr>
                <a:srgbClr val="595959"/>
              </a:buClr>
              <a:buSzPts val="2000"/>
              <a:buChar char="•"/>
            </a:pPr>
            <a:r>
              <a:rPr lang="en-US" sz="2000">
                <a:solidFill>
                  <a:srgbClr val="595959"/>
                </a:solidFill>
              </a:rPr>
              <a:t>Records</a:t>
            </a:r>
            <a:endParaRPr sz="2000">
              <a:solidFill>
                <a:srgbClr val="59595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98" name="Google Shape;298;p3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99" name="Google Shape;299;p37"/>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endParaRPr/>
          </a:p>
        </p:txBody>
      </p:sp>
      <p:sp>
        <p:nvSpPr>
          <p:cNvPr id="300" name="Google Shape;300;p37"/>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301" name="Google Shape;301;p37"/>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endParaRPr sz="2000">
              <a:solidFill>
                <a:srgbClr val="59595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307" name="Google Shape;307;p3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308" name="Google Shape;308;p38"/>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SQL</a:t>
            </a:r>
            <a:endParaRPr/>
          </a:p>
        </p:txBody>
      </p:sp>
      <p:sp>
        <p:nvSpPr>
          <p:cNvPr id="309" name="Google Shape;309;p38"/>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310" name="Google Shape;310;p38"/>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Tables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Queries/Scripts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Comments</a:t>
            </a:r>
            <a:endParaRPr sz="2000">
              <a:solidFill>
                <a:srgbClr val="59595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5" name="Google Shape;315;p3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grammar of SQL</a:t>
            </a:r>
            <a:endParaRPr/>
          </a:p>
        </p:txBody>
      </p:sp>
      <p:graphicFrame>
        <p:nvGraphicFramePr>
          <p:cNvPr id="316" name="Google Shape;316;p39"/>
          <p:cNvGraphicFramePr/>
          <p:nvPr/>
        </p:nvGraphicFramePr>
        <p:xfrm>
          <a:off x="829150" y="1469175"/>
          <a:ext cx="8016975" cy="2296200"/>
        </p:xfrm>
        <a:graphic>
          <a:graphicData uri="http://schemas.openxmlformats.org/drawingml/2006/table">
            <a:tbl>
              <a:tblPr firstRow="1" bandRow="1">
                <a:noFill/>
                <a:tableStyleId>{1E0709F7-C4A5-4DAA-9ECC-88EBCA296C3A}</a:tableStyleId>
              </a:tblPr>
              <a:tblGrid>
                <a:gridCol w="2672325">
                  <a:extLst>
                    <a:ext uri="{9D8B030D-6E8A-4147-A177-3AD203B41FA5}">
                      <a16:colId xmlns:a16="http://schemas.microsoft.com/office/drawing/2014/main" val="20000"/>
                    </a:ext>
                  </a:extLst>
                </a:gridCol>
                <a:gridCol w="2672325">
                  <a:extLst>
                    <a:ext uri="{9D8B030D-6E8A-4147-A177-3AD203B41FA5}">
                      <a16:colId xmlns:a16="http://schemas.microsoft.com/office/drawing/2014/main" val="20001"/>
                    </a:ext>
                  </a:extLst>
                </a:gridCol>
                <a:gridCol w="2672325">
                  <a:extLst>
                    <a:ext uri="{9D8B030D-6E8A-4147-A177-3AD203B41FA5}">
                      <a16:colId xmlns:a16="http://schemas.microsoft.com/office/drawing/2014/main" val="20002"/>
                    </a:ext>
                  </a:extLst>
                </a:gridCol>
              </a:tblGrid>
              <a:tr h="370850">
                <a:tc gridSpan="3">
                  <a:txBody>
                    <a:bodyPr/>
                    <a:lstStyle/>
                    <a:p>
                      <a:pPr marL="0" marR="0" lvl="0" indent="0" algn="l" rtl="0">
                        <a:spcBef>
                          <a:spcPts val="0"/>
                        </a:spcBef>
                        <a:spcAft>
                          <a:spcPts val="0"/>
                        </a:spcAft>
                        <a:buNone/>
                      </a:pPr>
                      <a:r>
                        <a:rPr lang="en-US" sz="1800">
                          <a:solidFill>
                            <a:schemeClr val="lt1"/>
                          </a:solidFill>
                        </a:rPr>
                        <a:t>Term                                   What it does                     Example</a:t>
                      </a:r>
                      <a:endParaRPr sz="1800">
                        <a:solidFill>
                          <a:schemeClr val="lt1"/>
                        </a:solidFill>
                      </a:endParaRPr>
                    </a:p>
                  </a:txBody>
                  <a:tcPr marL="91450" marR="91450" marT="45725" marB="45725" anchor="ctr">
                    <a:solidFill>
                      <a:srgbClr val="D3002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rPr>
                        <a:t>Identifier</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Identifies an object (i.e. table, field)</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Master</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rPr>
                        <a:t>Operator</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Takes some action (perform calculation,, rename something)</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 AS</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solidFill>
                            <a:schemeClr val="dk1"/>
                          </a:solidFill>
                        </a:rPr>
                        <a:t>Expression</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Applies criteria to data</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birthYear &gt; 1960</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bl>
          </a:graphicData>
        </a:graphic>
      </p:graphicFrame>
      <p:sp>
        <p:nvSpPr>
          <p:cNvPr id="317" name="Google Shape;317;p3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23" name="Google Shape;323;p40"/>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0" algn="l" rtl="0">
              <a:lnSpc>
                <a:spcPct val="100000"/>
              </a:lnSpc>
              <a:spcBef>
                <a:spcPts val="0"/>
              </a:spcBef>
              <a:spcAft>
                <a:spcPts val="0"/>
              </a:spcAft>
              <a:buNone/>
            </a:pPr>
            <a:endParaRPr sz="2200">
              <a:solidFill>
                <a:srgbClr val="595959"/>
              </a:solidFill>
            </a:endParaRPr>
          </a:p>
        </p:txBody>
      </p:sp>
      <p:sp>
        <p:nvSpPr>
          <p:cNvPr id="324" name="Google Shape;324;p4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25" name="Google Shape;325;p40"/>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26" name="Google Shape;326;p40"/>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Effect transition="in" filter="fade">
                                      <p:cBhvr>
                                        <p:cTn id="7" dur="1000"/>
                                        <p:tgtEl>
                                          <p:spTgt spid="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Effect transition="in" filter="fade">
                                      <p:cBhvr>
                                        <p:cTn id="12" dur="1000"/>
                                        <p:tgtEl>
                                          <p:spTgt spid="3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32" name="Google Shape;332;p41"/>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marL="0" marR="0" lvl="0" indent="0" algn="l" rtl="0">
              <a:lnSpc>
                <a:spcPct val="100000"/>
              </a:lnSpc>
              <a:spcBef>
                <a:spcPts val="0"/>
              </a:spcBef>
              <a:spcAft>
                <a:spcPts val="0"/>
              </a:spcAft>
              <a:buNone/>
            </a:pPr>
            <a:endParaRPr sz="2200">
              <a:solidFill>
                <a:srgbClr val="595959"/>
              </a:solidFill>
            </a:endParaRPr>
          </a:p>
        </p:txBody>
      </p:sp>
      <p:sp>
        <p:nvSpPr>
          <p:cNvPr id="333" name="Google Shape;333;p4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34" name="Google Shape;334;p41"/>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35" name="Google Shape;335;p41"/>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41" name="Google Shape;41;p6"/>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marL="457200" marR="190500" lvl="0" indent="0" algn="l" rtl="0">
              <a:lnSpc>
                <a:spcPct val="115000"/>
              </a:lnSpc>
              <a:spcBef>
                <a:spcPts val="800"/>
              </a:spcBef>
              <a:spcAft>
                <a:spcPts val="0"/>
              </a:spcAft>
              <a:buNone/>
            </a:pP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41" name="Google Shape;341;p42"/>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All operators uppercase</a:t>
            </a:r>
            <a:endParaRPr sz="2200">
              <a:solidFill>
                <a:srgbClr val="595959"/>
              </a:solidFill>
            </a:endParaRPr>
          </a:p>
          <a:p>
            <a:pPr marL="0" marR="0" lvl="0" indent="0" algn="l" rtl="0">
              <a:lnSpc>
                <a:spcPct val="100000"/>
              </a:lnSpc>
              <a:spcBef>
                <a:spcPts val="0"/>
              </a:spcBef>
              <a:spcAft>
                <a:spcPts val="0"/>
              </a:spcAft>
              <a:buNone/>
            </a:pPr>
            <a:endParaRPr sz="2200">
              <a:solidFill>
                <a:srgbClr val="595959"/>
              </a:solidFill>
            </a:endParaRPr>
          </a:p>
        </p:txBody>
      </p:sp>
      <p:sp>
        <p:nvSpPr>
          <p:cNvPr id="342" name="Google Shape;342;p4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43" name="Google Shape;343;p42"/>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44" name="Google Shape;344;p42"/>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1">
                                            <p:txEl>
                                              <p:pRg st="2" end="2"/>
                                            </p:txEl>
                                          </p:spTgt>
                                        </p:tgtEl>
                                        <p:attrNameLst>
                                          <p:attrName>style.visibility</p:attrName>
                                        </p:attrNameLst>
                                      </p:cBhvr>
                                      <p:to>
                                        <p:strVal val="visible"/>
                                      </p:to>
                                    </p:set>
                                    <p:animEffect transition="in" filter="fade">
                                      <p:cBhvr>
                                        <p:cTn id="17" dur="1000"/>
                                        <p:tgtEl>
                                          <p:spTgt spid="3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1">
                                            <p:txEl>
                                              <p:pRg st="3" end="3"/>
                                            </p:txEl>
                                          </p:spTgt>
                                        </p:tgtEl>
                                        <p:attrNameLst>
                                          <p:attrName>style.visibility</p:attrName>
                                        </p:attrNameLst>
                                      </p:cBhvr>
                                      <p:to>
                                        <p:strVal val="visible"/>
                                      </p:to>
                                    </p:set>
                                    <p:animEffect transition="in" filter="fade">
                                      <p:cBhvr>
                                        <p:cTn id="22" dur="1000"/>
                                        <p:tgtEl>
                                          <p:spTgt spid="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50" name="Google Shape;350;p43"/>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dirty="0">
                <a:solidFill>
                  <a:srgbClr val="595959"/>
                </a:solidFill>
              </a:rPr>
              <a:t>0. Good comments starting with --</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Each clause on its own line</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All operators uppercase (</a:t>
            </a:r>
            <a:r>
              <a:rPr lang="en-US" sz="2200" dirty="0">
                <a:solidFill>
                  <a:srgbClr val="595959"/>
                </a:solidFill>
                <a:latin typeface="Consolas" panose="020B0609020204030204" pitchFamily="49" charset="0"/>
              </a:rPr>
              <a:t>SELECT</a:t>
            </a:r>
            <a:r>
              <a:rPr lang="en-US" sz="2200" dirty="0">
                <a:solidFill>
                  <a:srgbClr val="595959"/>
                </a:solidFill>
              </a:rPr>
              <a:t>, </a:t>
            </a:r>
            <a:r>
              <a:rPr lang="en-US" sz="2200" dirty="0">
                <a:solidFill>
                  <a:srgbClr val="595959"/>
                </a:solidFill>
                <a:latin typeface="Consolas" panose="020B0609020204030204" pitchFamily="49" charset="0"/>
              </a:rPr>
              <a:t>ORDER BY</a:t>
            </a:r>
            <a:r>
              <a:rPr lang="en-US" sz="2200" dirty="0">
                <a:solidFill>
                  <a:srgbClr val="595959"/>
                </a:solidFill>
              </a:rPr>
              <a:t>, etc.)</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Statements end with semicolon (</a:t>
            </a:r>
            <a:r>
              <a:rPr lang="en-US" sz="2200" dirty="0">
                <a:solidFill>
                  <a:srgbClr val="595959"/>
                </a:solidFill>
                <a:latin typeface="Consolas" panose="020B0609020204030204" pitchFamily="49" charset="0"/>
              </a:rPr>
              <a:t>;)</a:t>
            </a:r>
            <a:endParaRPr sz="2200" dirty="0">
              <a:solidFill>
                <a:srgbClr val="595959"/>
              </a:solidFill>
              <a:latin typeface="Consolas" panose="020B0609020204030204" pitchFamily="49" charset="0"/>
            </a:endParaRPr>
          </a:p>
        </p:txBody>
      </p:sp>
      <p:sp>
        <p:nvSpPr>
          <p:cNvPr id="351" name="Google Shape;351;p4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52" name="Google Shape;352;p43"/>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53" name="Google Shape;353;p4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xEl>
                                              <p:pRg st="1" end="1"/>
                                            </p:txEl>
                                          </p:spTgt>
                                        </p:tgtEl>
                                        <p:attrNameLst>
                                          <p:attrName>style.visibility</p:attrName>
                                        </p:attrNameLst>
                                      </p:cBhvr>
                                      <p:to>
                                        <p:strVal val="visible"/>
                                      </p:to>
                                    </p:set>
                                    <p:animEffect transition="in" filter="fade">
                                      <p:cBhvr>
                                        <p:cTn id="12" dur="1000"/>
                                        <p:tgtEl>
                                          <p:spTgt spid="3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0">
                                            <p:txEl>
                                              <p:pRg st="2" end="2"/>
                                            </p:txEl>
                                          </p:spTgt>
                                        </p:tgtEl>
                                        <p:attrNameLst>
                                          <p:attrName>style.visibility</p:attrName>
                                        </p:attrNameLst>
                                      </p:cBhvr>
                                      <p:to>
                                        <p:strVal val="visible"/>
                                      </p:to>
                                    </p:set>
                                    <p:animEffect transition="in" filter="fade">
                                      <p:cBhvr>
                                        <p:cTn id="17" dur="1000"/>
                                        <p:tgtEl>
                                          <p:spTgt spid="3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0">
                                            <p:txEl>
                                              <p:pRg st="3" end="3"/>
                                            </p:txEl>
                                          </p:spTgt>
                                        </p:tgtEl>
                                        <p:attrNameLst>
                                          <p:attrName>style.visibility</p:attrName>
                                        </p:attrNameLst>
                                      </p:cBhvr>
                                      <p:to>
                                        <p:strVal val="visible"/>
                                      </p:to>
                                    </p:set>
                                    <p:animEffect transition="in" filter="fade">
                                      <p:cBhvr>
                                        <p:cTn id="22" dur="1000"/>
                                        <p:tgtEl>
                                          <p:spTgt spid="3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Let’s get coding...</a:t>
            </a:r>
            <a:endParaRPr/>
          </a:p>
        </p:txBody>
      </p:sp>
      <p:sp>
        <p:nvSpPr>
          <p:cNvPr id="359" name="Google Shape;359;p44"/>
          <p:cNvSpPr/>
          <p:nvPr/>
        </p:nvSpPr>
        <p:spPr>
          <a:xfrm>
            <a:off x="550775" y="1251325"/>
            <a:ext cx="7453500" cy="37302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 List all the tables in our database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SELECT name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FROM </a:t>
            </a:r>
            <a:r>
              <a:rPr lang="en-US" sz="2000" b="1" dirty="0" err="1">
                <a:solidFill>
                  <a:srgbClr val="FFFFFF"/>
                </a:solidFill>
                <a:latin typeface="Consolas"/>
                <a:ea typeface="Consolas"/>
                <a:cs typeface="Consolas"/>
                <a:sym typeface="Consolas"/>
              </a:rPr>
              <a:t>sqlite_master</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WHERE type='table'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ORDER BY name;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--Get the name and data type from every field in the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--"master" table</a:t>
            </a:r>
            <a:endParaRPr sz="2000" b="1" dirty="0">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dirty="0">
                <a:solidFill>
                  <a:srgbClr val="FFFFFF"/>
                </a:solidFill>
                <a:latin typeface="Consolas"/>
                <a:ea typeface="Consolas"/>
                <a:cs typeface="Consolas"/>
                <a:sym typeface="Consolas"/>
              </a:rPr>
              <a:t>PRAGMA </a:t>
            </a:r>
            <a:r>
              <a:rPr lang="en-US" sz="2000" b="1" dirty="0" err="1">
                <a:solidFill>
                  <a:srgbClr val="FFFFFF"/>
                </a:solidFill>
                <a:latin typeface="Consolas"/>
                <a:ea typeface="Consolas"/>
                <a:cs typeface="Consolas"/>
                <a:sym typeface="Consolas"/>
              </a:rPr>
              <a:t>table_info</a:t>
            </a:r>
            <a:r>
              <a:rPr lang="en-US" sz="2000" b="1" dirty="0">
                <a:solidFill>
                  <a:srgbClr val="FFFFFF"/>
                </a:solidFill>
                <a:latin typeface="Consolas"/>
                <a:ea typeface="Consolas"/>
                <a:cs typeface="Consolas"/>
                <a:sym typeface="Consolas"/>
              </a:rPr>
              <a:t>(master);</a:t>
            </a:r>
            <a:endParaRPr sz="2000" b="1" dirty="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p:nvPr/>
        </p:nvSpPr>
        <p:spPr>
          <a:xfrm>
            <a:off x="398625" y="1173700"/>
            <a:ext cx="8190600" cy="3655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200">
              <a:solidFill>
                <a:srgbClr val="595959"/>
              </a:solidFill>
              <a:latin typeface="Consolas"/>
              <a:ea typeface="Consolas"/>
              <a:cs typeface="Consolas"/>
              <a:sym typeface="Consolas"/>
            </a:endParaRPr>
          </a:p>
          <a:p>
            <a:pPr marL="457200" marR="0" lvl="0" indent="0" algn="l" rtl="0">
              <a:lnSpc>
                <a:spcPct val="100000"/>
              </a:lnSpc>
              <a:spcBef>
                <a:spcPts val="0"/>
              </a:spcBef>
              <a:spcAft>
                <a:spcPts val="0"/>
              </a:spcAft>
              <a:buNone/>
            </a:pPr>
            <a:endParaRPr sz="2200">
              <a:solidFill>
                <a:srgbClr val="595959"/>
              </a:solidFill>
              <a:latin typeface="Consolas"/>
              <a:ea typeface="Consolas"/>
              <a:cs typeface="Consolas"/>
              <a:sym typeface="Consolas"/>
            </a:endParaRPr>
          </a:p>
        </p:txBody>
      </p:sp>
      <p:sp>
        <p:nvSpPr>
          <p:cNvPr id="365" name="Google Shape;365;p4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font is too dang small!</a:t>
            </a:r>
            <a:endParaRPr/>
          </a:p>
        </p:txBody>
      </p:sp>
      <p:pic>
        <p:nvPicPr>
          <p:cNvPr id="366" name="Google Shape;366;p45"/>
          <p:cNvPicPr preferRelativeResize="0"/>
          <p:nvPr/>
        </p:nvPicPr>
        <p:blipFill>
          <a:blip r:embed="rId3">
            <a:alphaModFix/>
          </a:blip>
          <a:stretch>
            <a:fillRect/>
          </a:stretch>
        </p:blipFill>
        <p:spPr>
          <a:xfrm>
            <a:off x="0" y="1025425"/>
            <a:ext cx="9144000" cy="4118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Saving your first </a:t>
            </a:r>
            <a:r>
              <a:rPr lang="en-US" sz="4000" b="1">
                <a:latin typeface="Consolas"/>
                <a:ea typeface="Consolas"/>
                <a:cs typeface="Consolas"/>
                <a:sym typeface="Consolas"/>
              </a:rPr>
              <a:t>.sql</a:t>
            </a:r>
            <a:r>
              <a:rPr lang="en-US" sz="4000" b="1"/>
              <a:t> script</a:t>
            </a:r>
            <a:endParaRPr/>
          </a:p>
        </p:txBody>
      </p:sp>
      <p:pic>
        <p:nvPicPr>
          <p:cNvPr id="372" name="Google Shape;372;p46"/>
          <p:cNvPicPr preferRelativeResize="0"/>
          <p:nvPr/>
        </p:nvPicPr>
        <p:blipFill>
          <a:blip r:embed="rId3">
            <a:alphaModFix/>
          </a:blip>
          <a:stretch>
            <a:fillRect/>
          </a:stretch>
        </p:blipFill>
        <p:spPr>
          <a:xfrm>
            <a:off x="833300" y="1116175"/>
            <a:ext cx="7321253" cy="39656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Loading your first </a:t>
            </a:r>
            <a:r>
              <a:rPr lang="en-US" sz="4000" b="1">
                <a:latin typeface="Consolas"/>
                <a:ea typeface="Consolas"/>
                <a:cs typeface="Consolas"/>
                <a:sym typeface="Consolas"/>
              </a:rPr>
              <a:t>.sql</a:t>
            </a:r>
            <a:r>
              <a:rPr lang="en-US" sz="4000" b="1"/>
              <a:t> script</a:t>
            </a:r>
            <a:endParaRPr/>
          </a:p>
        </p:txBody>
      </p:sp>
      <p:pic>
        <p:nvPicPr>
          <p:cNvPr id="378" name="Google Shape;378;p47"/>
          <p:cNvPicPr preferRelativeResize="0"/>
          <p:nvPr/>
        </p:nvPicPr>
        <p:blipFill>
          <a:blip r:embed="rId3">
            <a:alphaModFix/>
          </a:blip>
          <a:stretch>
            <a:fillRect/>
          </a:stretch>
        </p:blipFill>
        <p:spPr>
          <a:xfrm>
            <a:off x="1182413" y="1102465"/>
            <a:ext cx="6779174" cy="38132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4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384" name="Google Shape;384;p4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385" name="Google Shape;385;p48"/>
          <p:cNvGraphicFramePr/>
          <p:nvPr/>
        </p:nvGraphicFramePr>
        <p:xfrm>
          <a:off x="668025" y="1355775"/>
          <a:ext cx="8110200" cy="29668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dirty="0">
                          <a:solidFill>
                            <a:schemeClr val="lt1"/>
                          </a:solidFill>
                        </a:rPr>
                        <a:t>Clause                         What it sets</a:t>
                      </a:r>
                      <a:endParaRPr sz="1800" b="1" dirty="0">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dirty="0">
                          <a:solidFill>
                            <a:schemeClr val="dk1"/>
                          </a:solidFill>
                          <a:latin typeface="Consolas"/>
                          <a:ea typeface="Consolas"/>
                          <a:cs typeface="Consolas"/>
                          <a:sym typeface="Consolas"/>
                        </a:rPr>
                        <a:t>SELECT</a:t>
                      </a:r>
                      <a:endParaRPr sz="1800" b="1" u="sng"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dirty="0">
                          <a:solidFill>
                            <a:schemeClr val="dk1"/>
                          </a:solidFill>
                        </a:rPr>
                        <a:t>Which fields to look for</a:t>
                      </a:r>
                      <a:endParaRPr sz="1800" b="1" u="sng"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dirty="0">
                          <a:solidFill>
                            <a:schemeClr val="dk1"/>
                          </a:solidFill>
                          <a:latin typeface="Consolas"/>
                          <a:ea typeface="Consolas"/>
                          <a:cs typeface="Consolas"/>
                          <a:sym typeface="Consolas"/>
                        </a:rPr>
                        <a:t>FROM</a:t>
                      </a:r>
                      <a:endParaRPr sz="1800" b="1" u="sng" dirty="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dirty="0">
                          <a:solidFill>
                            <a:schemeClr val="dk1"/>
                          </a:solidFill>
                        </a:rPr>
                        <a:t>Where to look for those fields</a:t>
                      </a:r>
                      <a:endParaRPr sz="1800" b="1" u="sng"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WHERE</a:t>
                      </a:r>
                      <a:endParaRPr sz="1800"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dirty="0">
                          <a:solidFill>
                            <a:schemeClr val="dk1"/>
                          </a:solidFill>
                        </a:rPr>
                        <a:t>What criteria records should meet</a:t>
                      </a:r>
                      <a:endParaRPr sz="18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GROUP BY</a:t>
                      </a:r>
                      <a:endParaRPr sz="1100" dirty="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How to aggregate the results</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HAVING</a:t>
                      </a:r>
                      <a:endParaRPr sz="1100"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What criteria the aggregated results should meet</a:t>
                      </a:r>
                      <a:endParaRPr sz="11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ORDER BY</a:t>
                      </a:r>
                      <a:endParaRPr sz="1100" dirty="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How to sort the results</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LIMIT</a:t>
                      </a:r>
                      <a:endParaRPr sz="1100"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How many records to limit results to</a:t>
                      </a:r>
                      <a:endParaRPr sz="11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sql-tables-example.xlsx</a:t>
            </a:r>
            <a:endParaRPr sz="2600" b="1" i="0" u="none" strike="noStrike" cap="none">
              <a:solidFill>
                <a:srgbClr val="000000"/>
              </a:solidFill>
              <a:latin typeface="Consolas"/>
              <a:ea typeface="Consolas"/>
              <a:cs typeface="Consolas"/>
              <a:sym typeface="Consolas"/>
            </a:endParaRPr>
          </a:p>
        </p:txBody>
      </p:sp>
      <p:sp>
        <p:nvSpPr>
          <p:cNvPr id="391" name="Google Shape;391;p4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sql-select-demo.sql</a:t>
            </a:r>
            <a:endParaRPr sz="2600" b="1" i="0" u="none" strike="noStrike" cap="none">
              <a:solidFill>
                <a:srgbClr val="000000"/>
              </a:solidFill>
              <a:latin typeface="Consolas"/>
              <a:ea typeface="Consolas"/>
              <a:cs typeface="Consolas"/>
              <a:sym typeface="Consolas"/>
            </a:endParaRPr>
          </a:p>
        </p:txBody>
      </p:sp>
      <p:sp>
        <p:nvSpPr>
          <p:cNvPr id="397" name="Google Shape;397;p5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03" name="Google Shape;403;p5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04" name="Google Shape;404;p51"/>
          <p:cNvSpPr txBox="1"/>
          <p:nvPr/>
        </p:nvSpPr>
        <p:spPr>
          <a:xfrm>
            <a:off x="2240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405" name="Google Shape;405;p51"/>
          <p:cNvSpPr txBox="1"/>
          <p:nvPr/>
        </p:nvSpPr>
        <p:spPr>
          <a:xfrm>
            <a:off x="427975" y="680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dirty="0">
                <a:solidFill>
                  <a:schemeClr val="dk1"/>
                </a:solidFill>
              </a:rPr>
              <a:t>Using the </a:t>
            </a:r>
            <a:r>
              <a:rPr lang="en-US" sz="2000" dirty="0">
                <a:solidFill>
                  <a:schemeClr val="dk1"/>
                </a:solidFill>
                <a:latin typeface="Consolas"/>
                <a:ea typeface="Consolas"/>
                <a:cs typeface="Consolas"/>
                <a:sym typeface="Consolas"/>
              </a:rPr>
              <a:t>Teams </a:t>
            </a:r>
            <a:r>
              <a:rPr lang="en-US" sz="2000" dirty="0">
                <a:solidFill>
                  <a:schemeClr val="dk1"/>
                </a:solidFill>
              </a:rPr>
              <a:t>table:</a:t>
            </a:r>
            <a:endParaRPr sz="2000" dirty="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dirty="0">
                <a:solidFill>
                  <a:schemeClr val="dk1"/>
                </a:solidFill>
              </a:rPr>
              <a:t>Select all fields.</a:t>
            </a:r>
            <a:endParaRPr sz="2000" dirty="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all fields, first 100 rows.</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t>
            </a:r>
            <a:r>
              <a:rPr lang="en-US" sz="2000" dirty="0" err="1">
                <a:solidFill>
                  <a:schemeClr val="dk1"/>
                </a:solidFill>
                <a:latin typeface="Consolas"/>
                <a:ea typeface="Consolas"/>
                <a:cs typeface="Consolas"/>
                <a:sym typeface="Consolas"/>
              </a:rPr>
              <a:t>yearID</a:t>
            </a:r>
            <a:r>
              <a:rPr lang="en-US" sz="2000" dirty="0">
                <a:solidFill>
                  <a:schemeClr val="dk1"/>
                </a:solidFill>
                <a:latin typeface="Consolas"/>
                <a:ea typeface="Consolas"/>
                <a:cs typeface="Consolas"/>
                <a:sym typeface="Consolas"/>
              </a:rPr>
              <a:t>, </a:t>
            </a:r>
            <a:r>
              <a:rPr lang="en-US" sz="2000" dirty="0" err="1">
                <a:solidFill>
                  <a:schemeClr val="dk1"/>
                </a:solidFill>
                <a:latin typeface="Consolas"/>
                <a:ea typeface="Consolas"/>
                <a:cs typeface="Consolas"/>
                <a:sym typeface="Consolas"/>
              </a:rPr>
              <a:t>teamID</a:t>
            </a:r>
            <a:r>
              <a:rPr lang="en-US" sz="2000" dirty="0">
                <a:solidFill>
                  <a:schemeClr val="dk1"/>
                </a:solidFill>
                <a:latin typeface="Consolas"/>
                <a:ea typeface="Consolas"/>
                <a:cs typeface="Consolas"/>
                <a:sym typeface="Consolas"/>
              </a:rPr>
              <a:t>, W, L.</a:t>
            </a:r>
            <a:endParaRPr sz="2000" dirty="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t>
            </a:r>
            <a:r>
              <a:rPr lang="en-US" sz="2000" dirty="0" err="1">
                <a:solidFill>
                  <a:schemeClr val="dk1"/>
                </a:solidFill>
                <a:latin typeface="Consolas"/>
                <a:ea typeface="Consolas"/>
                <a:cs typeface="Consolas"/>
                <a:sym typeface="Consolas"/>
              </a:rPr>
              <a:t>yearID</a:t>
            </a:r>
            <a:r>
              <a:rPr lang="en-US" sz="2000" dirty="0">
                <a:solidFill>
                  <a:schemeClr val="dk1"/>
                </a:solidFill>
                <a:latin typeface="Consolas"/>
                <a:ea typeface="Consolas"/>
                <a:cs typeface="Consolas"/>
                <a:sym typeface="Consolas"/>
              </a:rPr>
              <a:t>, </a:t>
            </a:r>
            <a:r>
              <a:rPr lang="en-US" sz="2000" dirty="0" err="1">
                <a:solidFill>
                  <a:schemeClr val="dk1"/>
                </a:solidFill>
                <a:latin typeface="Consolas"/>
                <a:ea typeface="Consolas"/>
                <a:cs typeface="Consolas"/>
                <a:sym typeface="Consolas"/>
              </a:rPr>
              <a:t>teamID</a:t>
            </a:r>
            <a:r>
              <a:rPr lang="en-US" sz="2000" dirty="0">
                <a:solidFill>
                  <a:schemeClr val="dk1"/>
                </a:solidFill>
                <a:latin typeface="Consolas"/>
                <a:ea typeface="Consolas"/>
                <a:cs typeface="Consolas"/>
                <a:sym typeface="Consolas"/>
              </a:rPr>
              <a:t>, </a:t>
            </a:r>
            <a:r>
              <a:rPr lang="en-US" sz="2000" dirty="0">
                <a:solidFill>
                  <a:schemeClr val="dk1"/>
                </a:solidFill>
              </a:rPr>
              <a:t>and a calculated field </a:t>
            </a:r>
            <a:r>
              <a:rPr lang="en-US" sz="2000" dirty="0" err="1">
                <a:solidFill>
                  <a:schemeClr val="dk1"/>
                </a:solidFill>
                <a:latin typeface="Consolas"/>
                <a:ea typeface="Consolas"/>
                <a:cs typeface="Consolas"/>
                <a:sym typeface="Consolas"/>
              </a:rPr>
              <a:t>win_diff</a:t>
            </a:r>
            <a:r>
              <a:rPr lang="en-US" sz="2000" dirty="0">
                <a:solidFill>
                  <a:schemeClr val="dk1"/>
                </a:solidFill>
                <a:latin typeface="Consolas"/>
                <a:ea typeface="Consolas"/>
                <a:cs typeface="Consolas"/>
                <a:sym typeface="Consolas"/>
              </a:rPr>
              <a:t> </a:t>
            </a:r>
            <a:r>
              <a:rPr lang="en-US" sz="2000" dirty="0">
                <a:solidFill>
                  <a:schemeClr val="dk1"/>
                </a:solidFill>
              </a:rPr>
              <a:t>as the difference between</a:t>
            </a:r>
            <a:r>
              <a:rPr lang="en-US" sz="2000" dirty="0">
                <a:solidFill>
                  <a:schemeClr val="dk1"/>
                </a:solidFill>
                <a:latin typeface="Consolas"/>
                <a:ea typeface="Consolas"/>
                <a:cs typeface="Consolas"/>
                <a:sym typeface="Consolas"/>
              </a:rPr>
              <a:t> W</a:t>
            </a:r>
            <a:r>
              <a:rPr lang="en-US" sz="2000" dirty="0">
                <a:solidFill>
                  <a:schemeClr val="dk1"/>
                </a:solidFill>
              </a:rPr>
              <a:t> and</a:t>
            </a:r>
            <a:r>
              <a:rPr lang="en-US" sz="2000" dirty="0">
                <a:solidFill>
                  <a:schemeClr val="dk1"/>
                </a:solidFill>
                <a:latin typeface="Consolas"/>
                <a:ea typeface="Consolas"/>
                <a:cs typeface="Consolas"/>
                <a:sym typeface="Consolas"/>
              </a:rPr>
              <a:t> L.</a:t>
            </a:r>
            <a:r>
              <a:rPr lang="en-US" sz="2000" dirty="0">
                <a:solidFill>
                  <a:schemeClr val="dk1"/>
                </a:solidFill>
              </a:rPr>
              <a:t>  </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Create a field </a:t>
            </a:r>
            <a:r>
              <a:rPr lang="en-US" sz="2000" dirty="0" err="1">
                <a:solidFill>
                  <a:schemeClr val="dk1"/>
                </a:solidFill>
                <a:latin typeface="Consolas"/>
                <a:ea typeface="Consolas"/>
                <a:cs typeface="Consolas"/>
                <a:sym typeface="Consolas"/>
              </a:rPr>
              <a:t>team_record</a:t>
            </a:r>
            <a:r>
              <a:rPr lang="en-US" sz="2000" dirty="0">
                <a:solidFill>
                  <a:schemeClr val="dk1"/>
                </a:solidFill>
                <a:latin typeface="Consolas"/>
                <a:ea typeface="Consolas"/>
                <a:cs typeface="Consolas"/>
                <a:sym typeface="Consolas"/>
              </a:rPr>
              <a:t> </a:t>
            </a:r>
            <a:r>
              <a:rPr lang="en-US" sz="2000" dirty="0">
                <a:solidFill>
                  <a:schemeClr val="dk1"/>
                </a:solidFill>
              </a:rPr>
              <a:t>such that the first record will read  </a:t>
            </a:r>
            <a:r>
              <a:rPr lang="en-US" sz="2000" dirty="0">
                <a:solidFill>
                  <a:schemeClr val="dk1"/>
                </a:solidFill>
                <a:latin typeface="Consolas"/>
                <a:ea typeface="Consolas"/>
                <a:cs typeface="Consolas"/>
                <a:sym typeface="Consolas"/>
              </a:rPr>
              <a:t>1871 Boston Red Stockings: 20-10.</a:t>
            </a:r>
            <a:endParaRPr sz="2000" dirty="0">
              <a:solidFill>
                <a:schemeClr val="dk1"/>
              </a:solidFill>
              <a:latin typeface="Consolas"/>
              <a:ea typeface="Consolas"/>
              <a:cs typeface="Consolas"/>
              <a:sym typeface="Consolas"/>
            </a:endParaRPr>
          </a:p>
        </p:txBody>
      </p:sp>
      <p:sp>
        <p:nvSpPr>
          <p:cNvPr id="406" name="Google Shape;406;p5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47" name="Google Shape;47;p7"/>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Schemas, primary keys and foreign keys: what makes relational databases “relational.”</a:t>
            </a: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12" name="Google Shape;412;p5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13" name="Google Shape;413;p52"/>
          <p:cNvSpPr txBox="1"/>
          <p:nvPr/>
        </p:nvSpPr>
        <p:spPr>
          <a:xfrm>
            <a:off x="2240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414" name="Google Shape;414;p52"/>
          <p:cNvSpPr txBox="1"/>
          <p:nvPr/>
        </p:nvSpPr>
        <p:spPr>
          <a:xfrm>
            <a:off x="427975" y="680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dirty="0">
                <a:solidFill>
                  <a:schemeClr val="dk1"/>
                </a:solidFill>
              </a:rPr>
              <a:t>Using the </a:t>
            </a:r>
            <a:r>
              <a:rPr lang="en-US" sz="2000" dirty="0">
                <a:solidFill>
                  <a:schemeClr val="dk1"/>
                </a:solidFill>
                <a:latin typeface="Consolas"/>
                <a:ea typeface="Consolas"/>
                <a:cs typeface="Consolas"/>
                <a:sym typeface="Consolas"/>
              </a:rPr>
              <a:t>Teams </a:t>
            </a:r>
            <a:r>
              <a:rPr lang="en-US" sz="2000" dirty="0">
                <a:solidFill>
                  <a:schemeClr val="dk1"/>
                </a:solidFill>
              </a:rPr>
              <a:t>table:</a:t>
            </a:r>
            <a:endParaRPr sz="2000" dirty="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dirty="0">
                <a:solidFill>
                  <a:schemeClr val="dk1"/>
                </a:solidFill>
              </a:rPr>
              <a:t>Select all fields.</a:t>
            </a:r>
            <a:endParaRPr sz="2000" dirty="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all fields, first 100 rows.</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t>
            </a:r>
            <a:r>
              <a:rPr lang="en-US" sz="2000" dirty="0" err="1">
                <a:solidFill>
                  <a:schemeClr val="dk1"/>
                </a:solidFill>
                <a:latin typeface="Consolas"/>
                <a:ea typeface="Consolas"/>
                <a:cs typeface="Consolas"/>
                <a:sym typeface="Consolas"/>
              </a:rPr>
              <a:t>yearID</a:t>
            </a:r>
            <a:r>
              <a:rPr lang="en-US" sz="2000" dirty="0">
                <a:solidFill>
                  <a:schemeClr val="dk1"/>
                </a:solidFill>
                <a:latin typeface="Consolas"/>
                <a:ea typeface="Consolas"/>
                <a:cs typeface="Consolas"/>
                <a:sym typeface="Consolas"/>
              </a:rPr>
              <a:t>, </a:t>
            </a:r>
            <a:r>
              <a:rPr lang="en-US" sz="2000" dirty="0" err="1">
                <a:solidFill>
                  <a:schemeClr val="dk1"/>
                </a:solidFill>
                <a:latin typeface="Consolas"/>
                <a:ea typeface="Consolas"/>
                <a:cs typeface="Consolas"/>
                <a:sym typeface="Consolas"/>
              </a:rPr>
              <a:t>teamID</a:t>
            </a:r>
            <a:r>
              <a:rPr lang="en-US" sz="2000" dirty="0">
                <a:solidFill>
                  <a:schemeClr val="dk1"/>
                </a:solidFill>
                <a:latin typeface="Consolas"/>
                <a:ea typeface="Consolas"/>
                <a:cs typeface="Consolas"/>
                <a:sym typeface="Consolas"/>
              </a:rPr>
              <a:t>, W, L.</a:t>
            </a:r>
            <a:endParaRPr sz="2000" dirty="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Select </a:t>
            </a:r>
            <a:r>
              <a:rPr lang="en-US" sz="2000" dirty="0" err="1">
                <a:solidFill>
                  <a:schemeClr val="dk1"/>
                </a:solidFill>
                <a:latin typeface="Consolas"/>
                <a:ea typeface="Consolas"/>
                <a:cs typeface="Consolas"/>
                <a:sym typeface="Consolas"/>
              </a:rPr>
              <a:t>yearID</a:t>
            </a:r>
            <a:r>
              <a:rPr lang="en-US" sz="2000" dirty="0">
                <a:solidFill>
                  <a:schemeClr val="dk1"/>
                </a:solidFill>
                <a:latin typeface="Consolas"/>
                <a:ea typeface="Consolas"/>
                <a:cs typeface="Consolas"/>
                <a:sym typeface="Consolas"/>
              </a:rPr>
              <a:t>, </a:t>
            </a:r>
            <a:r>
              <a:rPr lang="en-US" sz="2000" dirty="0" err="1">
                <a:solidFill>
                  <a:schemeClr val="dk1"/>
                </a:solidFill>
                <a:latin typeface="Consolas"/>
                <a:ea typeface="Consolas"/>
                <a:cs typeface="Consolas"/>
                <a:sym typeface="Consolas"/>
              </a:rPr>
              <a:t>teamID</a:t>
            </a:r>
            <a:r>
              <a:rPr lang="en-US" sz="2000" dirty="0">
                <a:solidFill>
                  <a:schemeClr val="dk1"/>
                </a:solidFill>
                <a:latin typeface="Consolas"/>
                <a:ea typeface="Consolas"/>
                <a:cs typeface="Consolas"/>
                <a:sym typeface="Consolas"/>
              </a:rPr>
              <a:t>, </a:t>
            </a:r>
            <a:r>
              <a:rPr lang="en-US" sz="2000" dirty="0">
                <a:solidFill>
                  <a:schemeClr val="dk1"/>
                </a:solidFill>
              </a:rPr>
              <a:t>and a calculated field </a:t>
            </a:r>
            <a:r>
              <a:rPr lang="en-US" sz="2000" dirty="0" err="1">
                <a:solidFill>
                  <a:schemeClr val="dk1"/>
                </a:solidFill>
                <a:latin typeface="Consolas"/>
                <a:ea typeface="Consolas"/>
                <a:cs typeface="Consolas"/>
                <a:sym typeface="Consolas"/>
              </a:rPr>
              <a:t>win_diff</a:t>
            </a:r>
            <a:r>
              <a:rPr lang="en-US" sz="2000" dirty="0">
                <a:solidFill>
                  <a:schemeClr val="dk1"/>
                </a:solidFill>
                <a:latin typeface="Consolas"/>
                <a:ea typeface="Consolas"/>
                <a:cs typeface="Consolas"/>
                <a:sym typeface="Consolas"/>
              </a:rPr>
              <a:t> </a:t>
            </a:r>
            <a:r>
              <a:rPr lang="en-US" sz="2000" dirty="0">
                <a:solidFill>
                  <a:schemeClr val="dk1"/>
                </a:solidFill>
              </a:rPr>
              <a:t>as the difference between</a:t>
            </a:r>
            <a:r>
              <a:rPr lang="en-US" sz="2000" dirty="0">
                <a:solidFill>
                  <a:schemeClr val="dk1"/>
                </a:solidFill>
                <a:latin typeface="Consolas"/>
                <a:ea typeface="Consolas"/>
                <a:cs typeface="Consolas"/>
                <a:sym typeface="Consolas"/>
              </a:rPr>
              <a:t> W</a:t>
            </a:r>
            <a:r>
              <a:rPr lang="en-US" sz="2000" dirty="0">
                <a:solidFill>
                  <a:schemeClr val="dk1"/>
                </a:solidFill>
              </a:rPr>
              <a:t> and</a:t>
            </a:r>
            <a:r>
              <a:rPr lang="en-US" sz="2000" dirty="0">
                <a:solidFill>
                  <a:schemeClr val="dk1"/>
                </a:solidFill>
                <a:latin typeface="Consolas"/>
                <a:ea typeface="Consolas"/>
                <a:cs typeface="Consolas"/>
                <a:sym typeface="Consolas"/>
              </a:rPr>
              <a:t> L.</a:t>
            </a:r>
            <a:r>
              <a:rPr lang="en-US" sz="2000" dirty="0">
                <a:solidFill>
                  <a:schemeClr val="dk1"/>
                </a:solidFill>
              </a:rPr>
              <a:t>  </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dirty="0">
                <a:solidFill>
                  <a:schemeClr val="dk1"/>
                </a:solidFill>
              </a:rPr>
              <a:t>Create a field </a:t>
            </a:r>
            <a:r>
              <a:rPr lang="en-US" sz="2000" dirty="0" err="1">
                <a:solidFill>
                  <a:schemeClr val="dk1"/>
                </a:solidFill>
                <a:latin typeface="Consolas"/>
                <a:ea typeface="Consolas"/>
                <a:cs typeface="Consolas"/>
                <a:sym typeface="Consolas"/>
              </a:rPr>
              <a:t>team_record</a:t>
            </a:r>
            <a:r>
              <a:rPr lang="en-US" sz="2000" dirty="0">
                <a:solidFill>
                  <a:schemeClr val="dk1"/>
                </a:solidFill>
                <a:latin typeface="Consolas"/>
                <a:ea typeface="Consolas"/>
                <a:cs typeface="Consolas"/>
                <a:sym typeface="Consolas"/>
              </a:rPr>
              <a:t> </a:t>
            </a:r>
            <a:r>
              <a:rPr lang="en-US" sz="2000" dirty="0">
                <a:solidFill>
                  <a:schemeClr val="dk1"/>
                </a:solidFill>
              </a:rPr>
              <a:t>such that the first record will read  </a:t>
            </a:r>
            <a:r>
              <a:rPr lang="en-US" sz="2000" dirty="0">
                <a:solidFill>
                  <a:schemeClr val="dk1"/>
                </a:solidFill>
                <a:latin typeface="Consolas"/>
                <a:ea typeface="Consolas"/>
                <a:cs typeface="Consolas"/>
                <a:sym typeface="Consolas"/>
              </a:rPr>
              <a:t>1871 Boston Red Stockings: 20-10.</a:t>
            </a:r>
            <a:endParaRPr sz="2000" dirty="0">
              <a:solidFill>
                <a:schemeClr val="dk1"/>
              </a:solidFill>
              <a:latin typeface="Consolas"/>
              <a:ea typeface="Consolas"/>
              <a:cs typeface="Consolas"/>
              <a:sym typeface="Consolas"/>
            </a:endParaRPr>
          </a:p>
          <a:p>
            <a:pPr marL="0" marR="0" lvl="0" indent="0" algn="l" rtl="0">
              <a:lnSpc>
                <a:spcPct val="115000"/>
              </a:lnSpc>
              <a:spcBef>
                <a:spcPts val="750"/>
              </a:spcBef>
              <a:spcAft>
                <a:spcPts val="0"/>
              </a:spcAft>
              <a:buNone/>
            </a:pPr>
            <a:r>
              <a:rPr lang="en-US" sz="2000" dirty="0">
                <a:solidFill>
                  <a:schemeClr val="dk1"/>
                </a:solidFill>
              </a:rPr>
              <a:t>Solutions: </a:t>
            </a:r>
            <a:r>
              <a:rPr lang="en-US" sz="2000" dirty="0" err="1">
                <a:solidFill>
                  <a:schemeClr val="dk1"/>
                </a:solidFill>
                <a:latin typeface="Consolas"/>
                <a:ea typeface="Consolas"/>
                <a:cs typeface="Consolas"/>
                <a:sym typeface="Consolas"/>
              </a:rPr>
              <a:t>sql</a:t>
            </a:r>
            <a:r>
              <a:rPr lang="en-US" sz="2000" dirty="0">
                <a:solidFill>
                  <a:schemeClr val="dk1"/>
                </a:solidFill>
                <a:latin typeface="Consolas"/>
                <a:ea typeface="Consolas"/>
                <a:cs typeface="Consolas"/>
                <a:sym typeface="Consolas"/>
              </a:rPr>
              <a:t>-select-</a:t>
            </a:r>
            <a:r>
              <a:rPr lang="en-US" sz="2000" dirty="0" err="1">
                <a:solidFill>
                  <a:schemeClr val="dk1"/>
                </a:solidFill>
                <a:latin typeface="Consolas"/>
                <a:ea typeface="Consolas"/>
                <a:cs typeface="Consolas"/>
                <a:sym typeface="Consolas"/>
              </a:rPr>
              <a:t>drills.sql</a:t>
            </a:r>
            <a:endParaRPr sz="2000" dirty="0">
              <a:solidFill>
                <a:schemeClr val="dk1"/>
              </a:solidFill>
              <a:latin typeface="Consolas"/>
              <a:ea typeface="Consolas"/>
              <a:cs typeface="Consolas"/>
              <a:sym typeface="Consolas"/>
            </a:endParaRPr>
          </a:p>
        </p:txBody>
      </p:sp>
      <p:sp>
        <p:nvSpPr>
          <p:cNvPr id="415" name="Google Shape;415;p5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5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422" name="Google Shape;422;p5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423" name="Google Shape;423;p5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424" name="Google Shape;424;p5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5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431" name="Google Shape;431;p5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432" name="Google Shape;432;p5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433" name="Google Shape;433;p5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434" name="Google Shape;434;p5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Sort &amp; Filter to WHERE and ORDER BY</a:t>
            </a:r>
            <a:endParaRPr sz="4000" b="1">
              <a:solidFill>
                <a:srgbClr val="FFFFFF"/>
              </a:solidFill>
            </a:endParaRPr>
          </a:p>
        </p:txBody>
      </p:sp>
      <p:sp>
        <p:nvSpPr>
          <p:cNvPr id="441" name="Google Shape;441;p5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sort-filter.xlsx</a:t>
            </a:r>
            <a:endParaRPr sz="2600" b="1" i="0" u="none" strike="noStrike" cap="none">
              <a:solidFill>
                <a:srgbClr val="000000"/>
              </a:solidFill>
              <a:latin typeface="Consolas"/>
              <a:ea typeface="Consolas"/>
              <a:cs typeface="Consolas"/>
              <a:sym typeface="Consolas"/>
            </a:endParaRPr>
          </a:p>
        </p:txBody>
      </p:sp>
      <p:sp>
        <p:nvSpPr>
          <p:cNvPr id="447" name="Google Shape;447;p5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5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453" name="Google Shape;453;p57"/>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54" name="Google Shape;454;p57"/>
          <p:cNvGraphicFramePr/>
          <p:nvPr/>
        </p:nvGraphicFramePr>
        <p:xfrm>
          <a:off x="668025" y="1355775"/>
          <a:ext cx="8110200" cy="29668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SELECT</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Which fields to look for</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FROM</a:t>
                      </a:r>
                      <a:endParaRPr sz="18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a:solidFill>
                            <a:schemeClr val="dk1"/>
                          </a:solidFill>
                        </a:rPr>
                        <a:t>Where to look for those fields</a:t>
                      </a:r>
                      <a:endParaRPr sz="18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WHERE</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What criteria records should meet</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ORDER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sort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LIMIT</a:t>
                      </a:r>
                      <a:endParaRPr sz="11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many records to limit results to</a:t>
                      </a:r>
                      <a:endParaRPr sz="11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5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3200" b="1"/>
              <a:t>SQL </a:t>
            </a:r>
            <a:r>
              <a:rPr lang="en-US" sz="3200" b="1">
                <a:latin typeface="Consolas"/>
                <a:ea typeface="Consolas"/>
                <a:cs typeface="Consolas"/>
                <a:sym typeface="Consolas"/>
              </a:rPr>
              <a:t>WHERE</a:t>
            </a:r>
            <a:r>
              <a:rPr lang="en-US" sz="3200" b="1"/>
              <a:t>: Comparison operators</a:t>
            </a:r>
            <a:endParaRPr sz="3200"/>
          </a:p>
        </p:txBody>
      </p:sp>
      <p:sp>
        <p:nvSpPr>
          <p:cNvPr id="460" name="Google Shape;460;p5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61" name="Google Shape;461;p58"/>
          <p:cNvGraphicFramePr/>
          <p:nvPr>
            <p:extLst>
              <p:ext uri="{D42A27DB-BD31-4B8C-83A1-F6EECF244321}">
                <p14:modId xmlns:p14="http://schemas.microsoft.com/office/powerpoint/2010/main" val="3238925229"/>
              </p:ext>
            </p:extLst>
          </p:nvPr>
        </p:nvGraphicFramePr>
        <p:xfrm>
          <a:off x="668025" y="1355775"/>
          <a:ext cx="8110200" cy="259595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Operator                     Description</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Equal</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&lt; &gt; , !=</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Not equal</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dirty="0">
                          <a:solidFill>
                            <a:schemeClr val="dk1"/>
                          </a:solidFill>
                        </a:rPr>
                        <a:t>Greater than</a:t>
                      </a:r>
                      <a:endParaRPr sz="18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&lt;</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Less than</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&gt;=</a:t>
                      </a:r>
                      <a:endParaRPr sz="1100"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Greater</a:t>
                      </a:r>
                      <a:r>
                        <a:rPr lang="en-US" sz="1800" baseline="0" dirty="0">
                          <a:solidFill>
                            <a:schemeClr val="dk1"/>
                          </a:solidFill>
                        </a:rPr>
                        <a:t> than or equal to</a:t>
                      </a:r>
                      <a:endParaRPr sz="11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dirty="0">
                          <a:solidFill>
                            <a:schemeClr val="dk1"/>
                          </a:solidFill>
                          <a:latin typeface="Consolas"/>
                          <a:ea typeface="Consolas"/>
                          <a:cs typeface="Consolas"/>
                          <a:sym typeface="Consolas"/>
                        </a:rPr>
                        <a:t>&lt;= </a:t>
                      </a:r>
                      <a:endParaRPr sz="1100" dirty="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a:solidFill>
                            <a:schemeClr val="dk1"/>
                          </a:solidFill>
                        </a:rPr>
                        <a:t>Less than </a:t>
                      </a:r>
                      <a:r>
                        <a:rPr lang="en-US" sz="1800">
                          <a:solidFill>
                            <a:schemeClr val="dk1"/>
                          </a:solidFill>
                        </a:rPr>
                        <a:t>or equal to</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466" name="Google Shape;466;p5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3200" b="1"/>
              <a:t>SQL </a:t>
            </a:r>
            <a:r>
              <a:rPr lang="en-US" sz="3200" b="1">
                <a:latin typeface="Consolas"/>
                <a:ea typeface="Consolas"/>
                <a:cs typeface="Consolas"/>
                <a:sym typeface="Consolas"/>
              </a:rPr>
              <a:t>WHERE</a:t>
            </a:r>
            <a:r>
              <a:rPr lang="en-US" sz="3200" b="1"/>
              <a:t>: Logical operators</a:t>
            </a:r>
            <a:endParaRPr sz="3200"/>
          </a:p>
        </p:txBody>
      </p:sp>
      <p:sp>
        <p:nvSpPr>
          <p:cNvPr id="467" name="Google Shape;467;p5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68" name="Google Shape;468;p59"/>
          <p:cNvGraphicFramePr/>
          <p:nvPr/>
        </p:nvGraphicFramePr>
        <p:xfrm>
          <a:off x="668025" y="1355775"/>
          <a:ext cx="8110200" cy="259595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Operator                     Description</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BETWEEN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Between an inclusive range</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IS NULL</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Is a null value</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IN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Specifies a range of conditions</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Avoids evaluating second condition if first is met</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AND</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Can be used with other operators</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NOT </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Excludes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 note on </a:t>
            </a:r>
            <a:r>
              <a:rPr lang="en-US" sz="4000" b="1">
                <a:latin typeface="Consolas"/>
                <a:ea typeface="Consolas"/>
                <a:cs typeface="Consolas"/>
                <a:sym typeface="Consolas"/>
              </a:rPr>
              <a:t>NULL</a:t>
            </a:r>
            <a:r>
              <a:rPr lang="en-US" sz="4000" b="1"/>
              <a:t>s</a:t>
            </a:r>
            <a:endParaRPr sz="4000" b="1" i="0" u="none" strike="noStrike" cap="none">
              <a:solidFill>
                <a:srgbClr val="000000"/>
              </a:solidFill>
              <a:latin typeface="Arial"/>
              <a:ea typeface="Arial"/>
              <a:cs typeface="Arial"/>
              <a:sym typeface="Arial"/>
            </a:endParaRPr>
          </a:p>
        </p:txBody>
      </p:sp>
      <p:sp>
        <p:nvSpPr>
          <p:cNvPr id="474" name="Google Shape;474;p6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D3002D"/>
              </a:buClr>
              <a:buSzPts val="2600"/>
              <a:buFont typeface="Arial"/>
              <a:buNone/>
            </a:pPr>
            <a:endParaRPr sz="2600" b="1">
              <a:solidFill>
                <a:srgbClr val="595959"/>
              </a:solidFill>
            </a:endParaRPr>
          </a:p>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DOES</a:t>
            </a:r>
            <a:endParaRPr sz="2600" b="1" i="0" u="none" strike="noStrike" cap="none">
              <a:solidFill>
                <a:srgbClr val="595959"/>
              </a:solidFill>
              <a:latin typeface="Arial"/>
              <a:ea typeface="Arial"/>
              <a:cs typeface="Arial"/>
              <a:sym typeface="Arial"/>
            </a:endParaRPr>
          </a:p>
        </p:txBody>
      </p:sp>
      <p:sp>
        <p:nvSpPr>
          <p:cNvPr id="475" name="Google Shape;475;p60"/>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pic>
        <p:nvPicPr>
          <p:cNvPr id="476" name="Google Shape;476;p60"/>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 note on </a:t>
            </a:r>
            <a:r>
              <a:rPr lang="en-US" sz="4000" b="1">
                <a:latin typeface="Consolas"/>
                <a:ea typeface="Consolas"/>
                <a:cs typeface="Consolas"/>
                <a:sym typeface="Consolas"/>
              </a:rPr>
              <a:t>NULL</a:t>
            </a:r>
            <a:r>
              <a:rPr lang="en-US" sz="4000" b="1"/>
              <a:t>s</a:t>
            </a:r>
            <a:endParaRPr sz="4000" b="1" i="0" u="none" strike="noStrike" cap="none">
              <a:solidFill>
                <a:srgbClr val="000000"/>
              </a:solidFill>
              <a:latin typeface="Arial"/>
              <a:ea typeface="Arial"/>
              <a:cs typeface="Arial"/>
              <a:sym typeface="Arial"/>
            </a:endParaRPr>
          </a:p>
        </p:txBody>
      </p:sp>
      <p:sp>
        <p:nvSpPr>
          <p:cNvPr id="482" name="Google Shape;482;p61"/>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D3002D"/>
              </a:buClr>
              <a:buSzPts val="2600"/>
              <a:buFont typeface="Arial"/>
              <a:buNone/>
            </a:pPr>
            <a:endParaRPr sz="2600" b="1">
              <a:solidFill>
                <a:srgbClr val="595959"/>
              </a:solidFill>
            </a:endParaRPr>
          </a:p>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DOES</a:t>
            </a:r>
            <a:endParaRPr sz="2600" b="1" i="0" u="none" strike="noStrike" cap="none">
              <a:solidFill>
                <a:srgbClr val="595959"/>
              </a:solidFill>
              <a:latin typeface="Arial"/>
              <a:ea typeface="Arial"/>
              <a:cs typeface="Arial"/>
              <a:sym typeface="Arial"/>
            </a:endParaRPr>
          </a:p>
        </p:txBody>
      </p:sp>
      <p:sp>
        <p:nvSpPr>
          <p:cNvPr id="483" name="Google Shape;483;p61"/>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600"/>
              <a:buFont typeface="Arial"/>
              <a:buNone/>
            </a:pPr>
            <a:r>
              <a:rPr lang="en-US" sz="2600" b="1">
                <a:solidFill>
                  <a:srgbClr val="595959"/>
                </a:solidFill>
              </a:rPr>
              <a:t>DOES NOT</a:t>
            </a:r>
            <a:endParaRPr/>
          </a:p>
        </p:txBody>
      </p:sp>
      <p:sp>
        <p:nvSpPr>
          <p:cNvPr id="484" name="Google Shape;484;p61"/>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485" name="Google Shape;485;p61"/>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Indicate a value of 0</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t>
            </a:r>
            <a:r>
              <a:rPr lang="en-US" sz="2000" i="1">
                <a:solidFill>
                  <a:srgbClr val="595959"/>
                </a:solidFill>
              </a:rPr>
              <a:t>why </a:t>
            </a:r>
            <a:r>
              <a:rPr lang="en-US" sz="2000">
                <a:solidFill>
                  <a:srgbClr val="595959"/>
                </a:solidFill>
              </a:rPr>
              <a:t>it’s missing</a:t>
            </a:r>
            <a:endParaRPr sz="2000">
              <a:solidFill>
                <a:srgbClr val="595959"/>
              </a:solidFill>
            </a:endParaRPr>
          </a:p>
        </p:txBody>
      </p:sp>
      <p:pic>
        <p:nvPicPr>
          <p:cNvPr id="486" name="Google Shape;486;p61"/>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53" name="Google Shape;53;p8"/>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sort-filter-demo.sql</a:t>
            </a:r>
            <a:endParaRPr sz="2600" b="1" i="0" u="none" strike="noStrike" cap="none">
              <a:solidFill>
                <a:srgbClr val="000000"/>
              </a:solidFill>
              <a:latin typeface="Consolas"/>
              <a:ea typeface="Consolas"/>
              <a:cs typeface="Consolas"/>
              <a:sym typeface="Consolas"/>
            </a:endParaRPr>
          </a:p>
        </p:txBody>
      </p:sp>
      <p:sp>
        <p:nvSpPr>
          <p:cNvPr id="492" name="Google Shape;492;p6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3"/>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98" name="Google Shape;498;p6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99" name="Google Shape;499;p63"/>
          <p:cNvSpPr txBox="1"/>
          <p:nvPr/>
        </p:nvSpPr>
        <p:spPr>
          <a:xfrm>
            <a:off x="4586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00" name="Google Shape;500;p63"/>
          <p:cNvSpPr txBox="1"/>
          <p:nvPr/>
        </p:nvSpPr>
        <p:spPr>
          <a:xfrm>
            <a:off x="458596" y="772400"/>
            <a:ext cx="5325000" cy="1453500"/>
          </a:xfrm>
          <a:prstGeom prst="rect">
            <a:avLst/>
          </a:prstGeom>
          <a:noFill/>
          <a:ln>
            <a:noFill/>
          </a:ln>
        </p:spPr>
        <p:txBody>
          <a:bodyPr spcFirstLastPara="1" wrap="square" lIns="91425" tIns="137150" rIns="91425" bIns="45700" anchor="t" anchorCtr="0">
            <a:noAutofit/>
          </a:bodyPr>
          <a:lstStyle/>
          <a:p>
            <a:pPr marL="0" lvl="0" indent="0" algn="l" rtl="0">
              <a:lnSpc>
                <a:spcPct val="115000"/>
              </a:lnSpc>
              <a:spcBef>
                <a:spcPts val="750"/>
              </a:spcBef>
              <a:spcAft>
                <a:spcPts val="0"/>
              </a:spcAft>
              <a:buClr>
                <a:schemeClr val="dk2"/>
              </a:buClr>
              <a:buSzPts val="1100"/>
              <a:buFont typeface="Arial"/>
              <a:buNone/>
            </a:pPr>
            <a:r>
              <a:rPr lang="en-US" sz="2000">
                <a:solidFill>
                  <a:schemeClr val="dk1"/>
                </a:solidFill>
              </a:rPr>
              <a:t>Using the </a:t>
            </a:r>
            <a:r>
              <a:rPr lang="en-US" sz="2000">
                <a:solidFill>
                  <a:schemeClr val="dk1"/>
                </a:solidFill>
                <a:latin typeface="Consolas"/>
                <a:ea typeface="Consolas"/>
                <a:cs typeface="Consolas"/>
                <a:sym typeface="Consolas"/>
              </a:rPr>
              <a:t>Managers </a:t>
            </a:r>
            <a:r>
              <a:rPr lang="en-US" sz="2000">
                <a:solidFill>
                  <a:schemeClr val="dk1"/>
                </a:solidFill>
              </a:rPr>
              <a:t>table:</a:t>
            </a:r>
            <a:endParaRPr sz="2000">
              <a:solidFill>
                <a:schemeClr val="dk1"/>
              </a:solidFill>
            </a:endParaRPr>
          </a:p>
          <a:p>
            <a:pPr marL="457200" lvl="0" indent="-355600" algn="l" rtl="0">
              <a:lnSpc>
                <a:spcPct val="115000"/>
              </a:lnSpc>
              <a:spcBef>
                <a:spcPts val="750"/>
              </a:spcBef>
              <a:spcAft>
                <a:spcPts val="0"/>
              </a:spcAft>
              <a:buClr>
                <a:schemeClr val="dk1"/>
              </a:buClr>
              <a:buSzPts val="2000"/>
              <a:buAutoNum type="arabicPeriod"/>
            </a:pPr>
            <a:r>
              <a:rPr lang="en-US" sz="2000">
                <a:solidFill>
                  <a:schemeClr val="dk1"/>
                </a:solidFill>
              </a:rPr>
              <a:t>Select all records, sorted newest to oldest, then by playerID alphabetically.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all records between the 1991 and 2000 seasons, sorted high to low by number of games, </a:t>
            </a:r>
            <a:r>
              <a:rPr lang="en-US" sz="2000">
                <a:solidFill>
                  <a:schemeClr val="dk1"/>
                </a:solidFill>
                <a:latin typeface="Consolas"/>
                <a:ea typeface="Consolas"/>
                <a:cs typeface="Consolas"/>
                <a:sym typeface="Consolas"/>
              </a:rPr>
              <a:t>G</a:t>
            </a:r>
            <a:r>
              <a:rPr lang="en-US" sz="2000">
                <a:solidFill>
                  <a:schemeClr val="dk1"/>
                </a:solidFill>
              </a:rPr>
              <a:t>.</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win_diff, calculated as W - L. Return the records with the 25 highest values of win_diff.</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How many missing values are in the </a:t>
            </a:r>
            <a:r>
              <a:rPr lang="en-US" sz="2000">
                <a:solidFill>
                  <a:schemeClr val="dk1"/>
                </a:solidFill>
                <a:latin typeface="Consolas"/>
                <a:ea typeface="Consolas"/>
                <a:cs typeface="Consolas"/>
                <a:sym typeface="Consolas"/>
              </a:rPr>
              <a:t>rank </a:t>
            </a:r>
            <a:r>
              <a:rPr lang="en-US" sz="2000">
                <a:solidFill>
                  <a:schemeClr val="dk1"/>
                </a:solidFill>
              </a:rPr>
              <a:t>field?</a:t>
            </a:r>
            <a:endParaRPr sz="2000">
              <a:solidFill>
                <a:schemeClr val="dk1"/>
              </a:solidFill>
            </a:endParaRPr>
          </a:p>
          <a:p>
            <a:pPr marL="457200" marR="0" lvl="0" indent="0" algn="l" rtl="0">
              <a:lnSpc>
                <a:spcPct val="115000"/>
              </a:lnSpc>
              <a:spcBef>
                <a:spcPts val="750"/>
              </a:spcBef>
              <a:spcAft>
                <a:spcPts val="0"/>
              </a:spcAft>
              <a:buNone/>
            </a:pPr>
            <a:endParaRPr sz="2000">
              <a:solidFill>
                <a:schemeClr val="dk1"/>
              </a:solidFill>
            </a:endParaRPr>
          </a:p>
        </p:txBody>
      </p:sp>
      <p:sp>
        <p:nvSpPr>
          <p:cNvPr id="501" name="Google Shape;501;p6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07" name="Google Shape;507;p6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08" name="Google Shape;508;p64"/>
          <p:cNvSpPr txBox="1"/>
          <p:nvPr/>
        </p:nvSpPr>
        <p:spPr>
          <a:xfrm>
            <a:off x="4586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09" name="Google Shape;509;p64"/>
          <p:cNvSpPr txBox="1"/>
          <p:nvPr/>
        </p:nvSpPr>
        <p:spPr>
          <a:xfrm>
            <a:off x="458596" y="662600"/>
            <a:ext cx="5325000" cy="1453500"/>
          </a:xfrm>
          <a:prstGeom prst="rect">
            <a:avLst/>
          </a:prstGeom>
          <a:noFill/>
          <a:ln>
            <a:noFill/>
          </a:ln>
        </p:spPr>
        <p:txBody>
          <a:bodyPr spcFirstLastPara="1" wrap="square" lIns="91425" tIns="137150" rIns="91425" bIns="45700" anchor="t" anchorCtr="0">
            <a:noAutofit/>
          </a:bodyPr>
          <a:lstStyle/>
          <a:p>
            <a:pPr marL="0" lvl="0" indent="0" algn="l" rtl="0">
              <a:lnSpc>
                <a:spcPct val="115000"/>
              </a:lnSpc>
              <a:spcBef>
                <a:spcPts val="750"/>
              </a:spcBef>
              <a:spcAft>
                <a:spcPts val="0"/>
              </a:spcAft>
              <a:buNone/>
            </a:pPr>
            <a:r>
              <a:rPr lang="en-US" sz="1900">
                <a:solidFill>
                  <a:schemeClr val="dk1"/>
                </a:solidFill>
              </a:rPr>
              <a:t>Using the </a:t>
            </a:r>
            <a:r>
              <a:rPr lang="en-US" sz="1900">
                <a:solidFill>
                  <a:schemeClr val="dk1"/>
                </a:solidFill>
                <a:latin typeface="Consolas"/>
                <a:ea typeface="Consolas"/>
                <a:cs typeface="Consolas"/>
                <a:sym typeface="Consolas"/>
              </a:rPr>
              <a:t>Managers </a:t>
            </a:r>
            <a:r>
              <a:rPr lang="en-US" sz="1900">
                <a:solidFill>
                  <a:schemeClr val="dk1"/>
                </a:solidFill>
              </a:rPr>
              <a:t>table:</a:t>
            </a:r>
            <a:endParaRPr sz="1900">
              <a:solidFill>
                <a:schemeClr val="dk1"/>
              </a:solidFill>
            </a:endParaRPr>
          </a:p>
          <a:p>
            <a:pPr marL="457200" lvl="0" indent="-349250" algn="l" rtl="0">
              <a:lnSpc>
                <a:spcPct val="115000"/>
              </a:lnSpc>
              <a:spcBef>
                <a:spcPts val="750"/>
              </a:spcBef>
              <a:spcAft>
                <a:spcPts val="0"/>
              </a:spcAft>
              <a:buClr>
                <a:schemeClr val="dk1"/>
              </a:buClr>
              <a:buSzPts val="1900"/>
              <a:buAutoNum type="arabicPeriod"/>
            </a:pPr>
            <a:r>
              <a:rPr lang="en-US" sz="1900">
                <a:solidFill>
                  <a:schemeClr val="dk1"/>
                </a:solidFill>
              </a:rPr>
              <a:t>Select all records, sorted newest to oldest, then by playerID alphabetically.</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Select all records between the 1991 and 2000 seasons, sorted high to low by number of games, </a:t>
            </a:r>
            <a:r>
              <a:rPr lang="en-US" sz="1900">
                <a:solidFill>
                  <a:schemeClr val="dk1"/>
                </a:solidFill>
                <a:latin typeface="Consolas"/>
                <a:ea typeface="Consolas"/>
                <a:cs typeface="Consolas"/>
                <a:sym typeface="Consolas"/>
              </a:rPr>
              <a:t>G</a:t>
            </a:r>
            <a:r>
              <a:rPr lang="en-US" sz="1900">
                <a:solidFill>
                  <a:schemeClr val="dk1"/>
                </a:solidFill>
              </a:rPr>
              <a:t>.</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Create a field, win_diff, calculated as W - L. Return the records with the 25 highest values of win_diff.</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How many missing values are in the </a:t>
            </a:r>
            <a:r>
              <a:rPr lang="en-US" sz="1900">
                <a:solidFill>
                  <a:schemeClr val="dk1"/>
                </a:solidFill>
                <a:latin typeface="Consolas"/>
                <a:ea typeface="Consolas"/>
                <a:cs typeface="Consolas"/>
                <a:sym typeface="Consolas"/>
              </a:rPr>
              <a:t>rank </a:t>
            </a:r>
            <a:r>
              <a:rPr lang="en-US" sz="1900">
                <a:solidFill>
                  <a:schemeClr val="dk1"/>
                </a:solidFill>
              </a:rPr>
              <a:t>field?</a:t>
            </a:r>
            <a:endParaRPr sz="1900">
              <a:solidFill>
                <a:schemeClr val="dk1"/>
              </a:solidFill>
            </a:endParaRPr>
          </a:p>
          <a:p>
            <a:pPr marL="0" lvl="0" indent="0" algn="l" rtl="0">
              <a:lnSpc>
                <a:spcPct val="115000"/>
              </a:lnSpc>
              <a:spcBef>
                <a:spcPts val="750"/>
              </a:spcBef>
              <a:spcAft>
                <a:spcPts val="0"/>
              </a:spcAft>
              <a:buNone/>
            </a:pPr>
            <a:r>
              <a:rPr lang="en-US" sz="1900">
                <a:solidFill>
                  <a:schemeClr val="dk1"/>
                </a:solidFill>
              </a:rPr>
              <a:t>Solutions: </a:t>
            </a:r>
            <a:r>
              <a:rPr lang="en-US" sz="1900">
                <a:solidFill>
                  <a:schemeClr val="dk1"/>
                </a:solidFill>
                <a:latin typeface="Consolas"/>
                <a:ea typeface="Consolas"/>
                <a:cs typeface="Consolas"/>
                <a:sym typeface="Consolas"/>
              </a:rPr>
              <a:t>sql-filter-drills.sql</a:t>
            </a:r>
            <a:endParaRPr sz="1900">
              <a:solidFill>
                <a:schemeClr val="dk1"/>
              </a:solidFill>
              <a:latin typeface="Consolas"/>
              <a:ea typeface="Consolas"/>
              <a:cs typeface="Consolas"/>
              <a:sym typeface="Consolas"/>
            </a:endParaRPr>
          </a:p>
          <a:p>
            <a:pPr marL="457200" marR="0" lvl="0" indent="0" algn="l" rtl="0">
              <a:lnSpc>
                <a:spcPct val="115000"/>
              </a:lnSpc>
              <a:spcBef>
                <a:spcPts val="750"/>
              </a:spcBef>
              <a:spcAft>
                <a:spcPts val="0"/>
              </a:spcAft>
              <a:buNone/>
            </a:pPr>
            <a:endParaRPr sz="1900">
              <a:solidFill>
                <a:schemeClr val="dk1"/>
              </a:solidFill>
            </a:endParaRPr>
          </a:p>
        </p:txBody>
      </p:sp>
      <p:sp>
        <p:nvSpPr>
          <p:cNvPr id="510" name="Google Shape;510;p6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5"/>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65"/>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517" name="Google Shape;517;p65"/>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518" name="Google Shape;518;p65"/>
          <p:cNvSpPr txBox="1"/>
          <p:nvPr/>
        </p:nvSpPr>
        <p:spPr>
          <a:xfrm>
            <a:off x="587273" y="1227288"/>
            <a:ext cx="4540800" cy="498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3600">
                <a:solidFill>
                  <a:srgbClr val="3F3F3F"/>
                </a:solidFill>
              </a:rPr>
              <a:t>Questions?</a:t>
            </a:r>
            <a:endParaRPr sz="3600"/>
          </a:p>
        </p:txBody>
      </p:sp>
      <p:sp>
        <p:nvSpPr>
          <p:cNvPr id="519" name="Google Shape;519;p65"/>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6"/>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66"/>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526" name="Google Shape;526;p66"/>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527" name="Google Shape;527;p66"/>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528" name="Google Shape;528;p66"/>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529" name="Google Shape;529;p66"/>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7"/>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SUM()</a:t>
            </a:r>
            <a:r>
              <a:rPr lang="en-US" sz="4000" b="1">
                <a:solidFill>
                  <a:srgbClr val="FFFFFF"/>
                </a:solidFill>
              </a:rPr>
              <a:t> and </a:t>
            </a:r>
            <a:r>
              <a:rPr lang="en-US" sz="4000" b="1">
                <a:solidFill>
                  <a:srgbClr val="FFFFFF"/>
                </a:solidFill>
                <a:latin typeface="Consolas"/>
                <a:ea typeface="Consolas"/>
                <a:cs typeface="Consolas"/>
                <a:sym typeface="Consolas"/>
              </a:rPr>
              <a:t>SUMIF()</a:t>
            </a:r>
            <a:r>
              <a:rPr lang="en-US" sz="4000" b="1">
                <a:solidFill>
                  <a:srgbClr val="FFFFFF"/>
                </a:solidFill>
              </a:rPr>
              <a:t> to Aggregation</a:t>
            </a:r>
            <a:endParaRPr sz="4000" b="1">
              <a:solidFill>
                <a:srgbClr val="FFFFFF"/>
              </a:solidFill>
            </a:endParaRPr>
          </a:p>
        </p:txBody>
      </p:sp>
      <p:sp>
        <p:nvSpPr>
          <p:cNvPr id="536" name="Google Shape;536;p67"/>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0"/>
        <p:cNvGrpSpPr/>
        <p:nvPr/>
      </p:nvGrpSpPr>
      <p:grpSpPr>
        <a:xfrm>
          <a:off x="0" y="0"/>
          <a:ext cx="0" cy="0"/>
          <a:chOff x="0" y="0"/>
          <a:chExt cx="0" cy="0"/>
        </a:xfrm>
      </p:grpSpPr>
      <p:sp>
        <p:nvSpPr>
          <p:cNvPr id="541" name="Google Shape;541;p6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Basic arithmetic functions in SQL</a:t>
            </a:r>
            <a:endParaRPr/>
          </a:p>
        </p:txBody>
      </p:sp>
      <p:sp>
        <p:nvSpPr>
          <p:cNvPr id="542" name="Google Shape;542;p6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543" name="Google Shape;543;p68"/>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SUM()</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Which fields to look for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AVG()</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Where to look for those fields</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MIN()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What criteria records should meet</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MAX()</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sort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7"/>
        <p:cNvGrpSpPr/>
        <p:nvPr/>
      </p:nvGrpSpPr>
      <p:grpSpPr>
        <a:xfrm>
          <a:off x="0" y="0"/>
          <a:ext cx="0" cy="0"/>
          <a:chOff x="0" y="0"/>
          <a:chExt cx="0" cy="0"/>
        </a:xfrm>
      </p:grpSpPr>
      <p:graphicFrame>
        <p:nvGraphicFramePr>
          <p:cNvPr id="548" name="Google Shape;548;p69"/>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CONCAT()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Concatenate fields together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LEFT()</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Return left X values from a string</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RIGHT()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Returns right X values from a string</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UPPER()</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Returns string capitalized</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LOWER()</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Return lowercase string</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bl>
          </a:graphicData>
        </a:graphic>
      </p:graphicFrame>
      <p:sp>
        <p:nvSpPr>
          <p:cNvPr id="549" name="Google Shape;549;p6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Basic string functions in SQL</a:t>
            </a:r>
            <a:endParaRPr/>
          </a:p>
        </p:txBody>
      </p:sp>
      <p:sp>
        <p:nvSpPr>
          <p:cNvPr id="550" name="Google Shape;550;p6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graphicFrame>
        <p:nvGraphicFramePr>
          <p:cNvPr id="555" name="Google Shape;555;p70"/>
          <p:cNvGraphicFramePr/>
          <p:nvPr/>
        </p:nvGraphicFramePr>
        <p:xfrm>
          <a:off x="405250" y="1783225"/>
          <a:ext cx="3000000" cy="3000000"/>
        </p:xfrm>
        <a:graphic>
          <a:graphicData uri="http://schemas.openxmlformats.org/drawingml/2006/table">
            <a:tbl>
              <a:tblPr firstRow="1" bandRow="1">
                <a:noFill/>
                <a:tableStyleId>{1E0709F7-C4A5-4DAA-9ECC-88EBCA296C3A}</a:tableStyleId>
              </a:tblPr>
              <a:tblGrid>
                <a:gridCol w="2363300">
                  <a:extLst>
                    <a:ext uri="{9D8B030D-6E8A-4147-A177-3AD203B41FA5}">
                      <a16:colId xmlns:a16="http://schemas.microsoft.com/office/drawing/2014/main" val="20000"/>
                    </a:ext>
                  </a:extLst>
                </a:gridCol>
                <a:gridCol w="60167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Function/operator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COUNT(X)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Count all records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DISTINCT X</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List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COUNT(DISTINCT 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Count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bl>
          </a:graphicData>
        </a:graphic>
      </p:graphicFrame>
      <p:sp>
        <p:nvSpPr>
          <p:cNvPr id="556" name="Google Shape;556;p70"/>
          <p:cNvSpPr txBox="1"/>
          <p:nvPr/>
        </p:nvSpPr>
        <p:spPr>
          <a:xfrm>
            <a:off x="433648" y="744390"/>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Exploring fields and records in SQL</a:t>
            </a:r>
            <a:endParaRPr/>
          </a:p>
        </p:txBody>
      </p:sp>
      <p:sp>
        <p:nvSpPr>
          <p:cNvPr id="557" name="Google Shape;557;p70"/>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aggregation-demo.xlsx</a:t>
            </a:r>
            <a:endParaRPr sz="2600" b="1" i="0" u="none" strike="noStrike" cap="none">
              <a:solidFill>
                <a:srgbClr val="000000"/>
              </a:solidFill>
              <a:latin typeface="Consolas"/>
              <a:ea typeface="Consolas"/>
              <a:cs typeface="Consolas"/>
              <a:sym typeface="Consolas"/>
            </a:endParaRPr>
          </a:p>
        </p:txBody>
      </p:sp>
      <p:sp>
        <p:nvSpPr>
          <p:cNvPr id="563" name="Google Shape;563;p71"/>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59" name="Google Shape;59;p9"/>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aggregation-demo.sql</a:t>
            </a:r>
            <a:endParaRPr sz="2600" b="1" i="0" u="none" strike="noStrike" cap="none">
              <a:solidFill>
                <a:srgbClr val="000000"/>
              </a:solidFill>
              <a:latin typeface="Consolas"/>
              <a:ea typeface="Consolas"/>
              <a:cs typeface="Consolas"/>
              <a:sym typeface="Consolas"/>
            </a:endParaRPr>
          </a:p>
        </p:txBody>
      </p:sp>
      <p:sp>
        <p:nvSpPr>
          <p:cNvPr id="569" name="Google Shape;569;p7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3"/>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75" name="Google Shape;575;p7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76" name="Google Shape;576;p73"/>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77" name="Google Shape;577;p73"/>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p:txBody>
      </p:sp>
      <p:sp>
        <p:nvSpPr>
          <p:cNvPr id="578" name="Google Shape;578;p7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4"/>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84" name="Google Shape;584;p7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85" name="Google Shape;585;p74"/>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86" name="Google Shape;586;p74"/>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aggregation-drills.sql</a:t>
            </a:r>
            <a:endParaRPr sz="2000">
              <a:solidFill>
                <a:schemeClr val="dk1"/>
              </a:solidFill>
              <a:latin typeface="Consolas"/>
              <a:ea typeface="Consolas"/>
              <a:cs typeface="Consolas"/>
              <a:sym typeface="Consolas"/>
            </a:endParaRPr>
          </a:p>
        </p:txBody>
      </p:sp>
      <p:sp>
        <p:nvSpPr>
          <p:cNvPr id="587" name="Google Shape;587;p7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5"/>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3" name="Google Shape;593;p75"/>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594" name="Google Shape;594;p75"/>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595" name="Google Shape;595;p75"/>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596" name="Google Shape;596;p75"/>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6"/>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PivotTables to </a:t>
            </a:r>
            <a:r>
              <a:rPr lang="en-US" sz="4000" b="1">
                <a:solidFill>
                  <a:srgbClr val="FFFFFF"/>
                </a:solidFill>
                <a:latin typeface="Consolas"/>
                <a:ea typeface="Consolas"/>
                <a:cs typeface="Consolas"/>
                <a:sym typeface="Consolas"/>
              </a:rPr>
              <a:t>GROUP BY</a:t>
            </a:r>
            <a:endParaRPr sz="4000" b="1">
              <a:solidFill>
                <a:srgbClr val="FFFFFF"/>
              </a:solidFill>
              <a:latin typeface="Consolas"/>
              <a:ea typeface="Consolas"/>
              <a:cs typeface="Consolas"/>
              <a:sym typeface="Consolas"/>
            </a:endParaRPr>
          </a:p>
        </p:txBody>
      </p:sp>
      <p:sp>
        <p:nvSpPr>
          <p:cNvPr id="603" name="Google Shape;603;p76"/>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7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609" name="Google Shape;609;p77"/>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610" name="Google Shape;610;p77"/>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SELECT</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Which fields to look for</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FROM</a:t>
                      </a:r>
                      <a:endParaRPr sz="18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a:solidFill>
                            <a:schemeClr val="dk1"/>
                          </a:solidFill>
                        </a:rPr>
                        <a:t>Where to look for those fields</a:t>
                      </a:r>
                      <a:endParaRPr sz="18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WHERE</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What criteria records should meet</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GROUP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aggregate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ORDER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sort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LIMIT</a:t>
                      </a:r>
                      <a:endParaRPr sz="11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many records to limit results to</a:t>
                      </a:r>
                      <a:endParaRPr sz="11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group-by-demo.xlsx</a:t>
            </a:r>
            <a:endParaRPr sz="2600" b="1" i="0" u="none" strike="noStrike" cap="none">
              <a:solidFill>
                <a:srgbClr val="000000"/>
              </a:solidFill>
              <a:latin typeface="Consolas"/>
              <a:ea typeface="Consolas"/>
              <a:cs typeface="Consolas"/>
              <a:sym typeface="Consolas"/>
            </a:endParaRPr>
          </a:p>
        </p:txBody>
      </p:sp>
      <p:sp>
        <p:nvSpPr>
          <p:cNvPr id="616" name="Google Shape;616;p7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group-by-demo.sql</a:t>
            </a:r>
            <a:endParaRPr sz="2600" b="1" i="0" u="none" strike="noStrike" cap="none">
              <a:solidFill>
                <a:srgbClr val="000000"/>
              </a:solidFill>
              <a:latin typeface="Consolas"/>
              <a:ea typeface="Consolas"/>
              <a:cs typeface="Consolas"/>
              <a:sym typeface="Consolas"/>
            </a:endParaRPr>
          </a:p>
        </p:txBody>
      </p:sp>
      <p:sp>
        <p:nvSpPr>
          <p:cNvPr id="622" name="Google Shape;622;p7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0"/>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28" name="Google Shape;628;p8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29" name="Google Shape;629;p80"/>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30" name="Google Shape;630;p80"/>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total number of stolen bases, grouped by year and league.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p:txBody>
      </p:sp>
      <p:sp>
        <p:nvSpPr>
          <p:cNvPr id="631" name="Google Shape;631;p80"/>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37" name="Google Shape;637;p8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38" name="Google Shape;638;p81"/>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39" name="Google Shape;639;p81"/>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a:p>
            <a:pPr marL="0" marR="0" lvl="0" indent="0" algn="l" rtl="0">
              <a:lnSpc>
                <a:spcPct val="115000"/>
              </a:lnSpc>
              <a:spcBef>
                <a:spcPts val="750"/>
              </a:spcBef>
              <a:spcAft>
                <a:spcPts val="0"/>
              </a:spcAft>
              <a:buNone/>
            </a:pP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group-by-drills.sql</a:t>
            </a:r>
            <a:endParaRPr sz="2000">
              <a:solidFill>
                <a:schemeClr val="dk1"/>
              </a:solidFill>
              <a:latin typeface="Consolas"/>
              <a:ea typeface="Consolas"/>
              <a:cs typeface="Consolas"/>
              <a:sym typeface="Consolas"/>
            </a:endParaRPr>
          </a:p>
        </p:txBody>
      </p:sp>
      <p:sp>
        <p:nvSpPr>
          <p:cNvPr id="640" name="Google Shape;640;p8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65" name="Google Shape;65;p10"/>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Extract data and work with queries to pull the data you need for your analysis</a:t>
            </a: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2"/>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6" name="Google Shape;646;p82"/>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647" name="Google Shape;647;p82"/>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648" name="Google Shape;648;p82"/>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649" name="Google Shape;649;p82"/>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650" name="Google Shape;650;p8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3"/>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3"/>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Intermezzo: All clauses in one</a:t>
            </a:r>
            <a:endParaRPr sz="4000" b="1">
              <a:solidFill>
                <a:srgbClr val="FFFFFF"/>
              </a:solidFill>
              <a:latin typeface="Consolas"/>
              <a:ea typeface="Consolas"/>
              <a:cs typeface="Consolas"/>
              <a:sym typeface="Consolas"/>
            </a:endParaRPr>
          </a:p>
        </p:txBody>
      </p:sp>
      <p:sp>
        <p:nvSpPr>
          <p:cNvPr id="657" name="Google Shape;657;p83"/>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1"/>
        <p:cNvGrpSpPr/>
        <p:nvPr/>
      </p:nvGrpSpPr>
      <p:grpSpPr>
        <a:xfrm>
          <a:off x="0" y="0"/>
          <a:ext cx="0" cy="0"/>
          <a:chOff x="0" y="0"/>
          <a:chExt cx="0" cy="0"/>
        </a:xfrm>
      </p:grpSpPr>
      <p:sp>
        <p:nvSpPr>
          <p:cNvPr id="662" name="Google Shape;662;p8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663" name="Google Shape;663;p84"/>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664" name="Google Shape;664;p84"/>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SELECT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Which fields to look for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FROM</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Where to look for those fields</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What criteria records should meet</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sort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LIMIT</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many records to limit results to</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pic>
        <p:nvPicPr>
          <p:cNvPr id="669" name="Google Shape;669;p85"/>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70" name="Google Shape;670;p8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And now you’ll never forget...</a:t>
            </a:r>
            <a:endParaRPr/>
          </a:p>
        </p:txBody>
      </p:sp>
      <p:pic>
        <p:nvPicPr>
          <p:cNvPr id="671" name="Google Shape;671;p85"/>
          <p:cNvPicPr preferRelativeResize="0"/>
          <p:nvPr/>
        </p:nvPicPr>
        <p:blipFill rotWithShape="1">
          <a:blip r:embed="rId4">
            <a:alphaModFix/>
          </a:blip>
          <a:srcRect l="16666" r="16666"/>
          <a:stretch/>
        </p:blipFill>
        <p:spPr>
          <a:xfrm>
            <a:off x="5809957" y="2449538"/>
            <a:ext cx="3584700" cy="3584700"/>
          </a:xfrm>
          <a:prstGeom prst="ellipse">
            <a:avLst/>
          </a:prstGeom>
          <a:noFill/>
          <a:ln>
            <a:noFill/>
          </a:ln>
        </p:spPr>
      </p:pic>
      <p:pic>
        <p:nvPicPr>
          <p:cNvPr id="672" name="Google Shape;672;p85"/>
          <p:cNvPicPr preferRelativeResize="0"/>
          <p:nvPr/>
        </p:nvPicPr>
        <p:blipFill rotWithShape="1">
          <a:blip r:embed="rId3">
            <a:alphaModFix/>
          </a:blip>
          <a:srcRect/>
          <a:stretch/>
        </p:blipFill>
        <p:spPr>
          <a:xfrm>
            <a:off x="8467344" y="4489704"/>
            <a:ext cx="417164" cy="337195"/>
          </a:xfrm>
          <a:prstGeom prst="rect">
            <a:avLst/>
          </a:prstGeom>
          <a:noFill/>
          <a:ln>
            <a:noFill/>
          </a:ln>
        </p:spPr>
      </p:pic>
      <p:graphicFrame>
        <p:nvGraphicFramePr>
          <p:cNvPr id="673" name="Google Shape;673;p85"/>
          <p:cNvGraphicFramePr/>
          <p:nvPr/>
        </p:nvGraphicFramePr>
        <p:xfrm>
          <a:off x="543325" y="1273775"/>
          <a:ext cx="3000000" cy="3000000"/>
        </p:xfrm>
        <a:graphic>
          <a:graphicData uri="http://schemas.openxmlformats.org/drawingml/2006/table">
            <a:tbl>
              <a:tblPr firstRow="1" bandRow="1">
                <a:noFill/>
                <a:tableStyleId>{1E0709F7-C4A5-4DAA-9ECC-88EBCA296C3A}</a:tableStyleId>
              </a:tblPr>
              <a:tblGrid>
                <a:gridCol w="1484925">
                  <a:extLst>
                    <a:ext uri="{9D8B030D-6E8A-4147-A177-3AD203B41FA5}">
                      <a16:colId xmlns:a16="http://schemas.microsoft.com/office/drawing/2014/main" val="20000"/>
                    </a:ext>
                  </a:extLst>
                </a:gridCol>
                <a:gridCol w="3554775">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a:solidFill>
                            <a:schemeClr val="dk1"/>
                          </a:solidFill>
                        </a:rPr>
                        <a:t>SWEATY</a:t>
                      </a:r>
                      <a:endParaRPr sz="1800" b="1">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SELECT</a:t>
                      </a:r>
                      <a:endParaRPr sz="18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a:solidFill>
                            <a:schemeClr val="dk1"/>
                          </a:solidFill>
                        </a:rPr>
                        <a:t>FEET</a:t>
                      </a:r>
                      <a:endParaRPr sz="1800" b="1">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FROM</a:t>
                      </a:r>
                      <a:endParaRPr sz="18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WILL</a:t>
                      </a:r>
                      <a:endParaRPr sz="1800" b="1">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WHERE</a:t>
                      </a:r>
                      <a:endParaRPr sz="18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GIVE</a:t>
                      </a:r>
                      <a:endParaRPr sz="1100" b="1">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GROUP BY</a:t>
                      </a:r>
                      <a:endParaRPr sz="11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HORRIBLE</a:t>
                      </a:r>
                      <a:endParaRPr sz="1100" b="1">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HAVING</a:t>
                      </a:r>
                      <a:endParaRPr sz="11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ODORS</a:t>
                      </a:r>
                      <a:endParaRPr sz="1100" b="1">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ORDER BY</a:t>
                      </a:r>
                      <a:endParaRPr sz="11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7"/>
        <p:cNvGrpSpPr/>
        <p:nvPr/>
      </p:nvGrpSpPr>
      <p:grpSpPr>
        <a:xfrm>
          <a:off x="0" y="0"/>
          <a:ext cx="0" cy="0"/>
          <a:chOff x="0" y="0"/>
          <a:chExt cx="0" cy="0"/>
        </a:xfrm>
      </p:grpSpPr>
      <p:pic>
        <p:nvPicPr>
          <p:cNvPr id="678" name="Google Shape;678;p8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79" name="Google Shape;679;p8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And now you’ll never forget...</a:t>
            </a:r>
            <a:endParaRPr/>
          </a:p>
        </p:txBody>
      </p:sp>
      <p:pic>
        <p:nvPicPr>
          <p:cNvPr id="680" name="Google Shape;680;p86"/>
          <p:cNvPicPr preferRelativeResize="0"/>
          <p:nvPr/>
        </p:nvPicPr>
        <p:blipFill rotWithShape="1">
          <a:blip r:embed="rId4">
            <a:alphaModFix/>
          </a:blip>
          <a:srcRect l="24218" r="24218"/>
          <a:stretch/>
        </p:blipFill>
        <p:spPr>
          <a:xfrm>
            <a:off x="5809957" y="2449538"/>
            <a:ext cx="3584700" cy="3584700"/>
          </a:xfrm>
          <a:prstGeom prst="ellipse">
            <a:avLst/>
          </a:prstGeom>
          <a:noFill/>
          <a:ln>
            <a:noFill/>
          </a:ln>
        </p:spPr>
      </p:pic>
      <p:pic>
        <p:nvPicPr>
          <p:cNvPr id="681" name="Google Shape;681;p86"/>
          <p:cNvPicPr preferRelativeResize="0"/>
          <p:nvPr/>
        </p:nvPicPr>
        <p:blipFill rotWithShape="1">
          <a:blip r:embed="rId3">
            <a:alphaModFix/>
          </a:blip>
          <a:srcRect/>
          <a:stretch/>
        </p:blipFill>
        <p:spPr>
          <a:xfrm>
            <a:off x="8467344" y="4489704"/>
            <a:ext cx="417164" cy="337195"/>
          </a:xfrm>
          <a:prstGeom prst="rect">
            <a:avLst/>
          </a:prstGeom>
          <a:noFill/>
          <a:ln>
            <a:noFill/>
          </a:ln>
        </p:spPr>
      </p:pic>
      <p:graphicFrame>
        <p:nvGraphicFramePr>
          <p:cNvPr id="682" name="Google Shape;682;p86"/>
          <p:cNvGraphicFramePr/>
          <p:nvPr/>
        </p:nvGraphicFramePr>
        <p:xfrm>
          <a:off x="215550" y="1263675"/>
          <a:ext cx="3000000" cy="3000000"/>
        </p:xfrm>
        <a:graphic>
          <a:graphicData uri="http://schemas.openxmlformats.org/drawingml/2006/table">
            <a:tbl>
              <a:tblPr firstRow="1" bandRow="1">
                <a:noFill/>
                <a:tableStyleId>{1E0709F7-C4A5-4DAA-9ECC-88EBCA296C3A}</a:tableStyleId>
              </a:tblPr>
              <a:tblGrid>
                <a:gridCol w="1582975">
                  <a:extLst>
                    <a:ext uri="{9D8B030D-6E8A-4147-A177-3AD203B41FA5}">
                      <a16:colId xmlns:a16="http://schemas.microsoft.com/office/drawing/2014/main" val="20000"/>
                    </a:ext>
                  </a:extLst>
                </a:gridCol>
                <a:gridCol w="378955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rPr>
                        <a:t>SWEATY</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SELECT nameFirst, COUNT(nameFirst)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rPr>
                        <a:t>FEET</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FROM Master</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WILL</a:t>
                      </a:r>
                      <a:endParaRPr sz="1800">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 birthCountry != ‘USA’</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GIVE</a:t>
                      </a:r>
                      <a:endParaRPr sz="1100">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 nameFirst</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HORRIBLE</a:t>
                      </a:r>
                      <a:endParaRPr sz="1100">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 COUNT(nameFirst) &gt; 1</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ODORS</a:t>
                      </a:r>
                      <a:endParaRPr sz="1100">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 COUNT(nameFirst) DESC;</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7"/>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88" name="Google Shape;688;p8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89" name="Google Shape;689;p87"/>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90" name="Google Shape;690;p87"/>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lvl="0" indent="-330200" algn="l" rtl="0">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marL="457200" marR="0" lvl="0" indent="-330200" algn="l" rtl="0">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 </a:t>
            </a:r>
            <a:endParaRPr sz="1600">
              <a:solidFill>
                <a:schemeClr val="dk1"/>
              </a:solidFill>
            </a:endParaRPr>
          </a:p>
        </p:txBody>
      </p:sp>
      <p:sp>
        <p:nvSpPr>
          <p:cNvPr id="691" name="Google Shape;691;p87"/>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8"/>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97" name="Google Shape;697;p88"/>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98" name="Google Shape;698;p88"/>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99" name="Google Shape;699;p88"/>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lvl="0" indent="-330200" algn="l" rtl="0">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 </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sql-all-statements-in-one-drill.sql</a:t>
            </a:r>
            <a:endParaRPr sz="2000">
              <a:solidFill>
                <a:schemeClr val="dk1"/>
              </a:solidFill>
              <a:latin typeface="Consolas"/>
              <a:ea typeface="Consolas"/>
              <a:cs typeface="Consolas"/>
              <a:sym typeface="Consolas"/>
            </a:endParaRPr>
          </a:p>
        </p:txBody>
      </p:sp>
      <p:sp>
        <p:nvSpPr>
          <p:cNvPr id="700" name="Google Shape;700;p88"/>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6" name="Google Shape;706;p89"/>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707" name="Google Shape;707;p89"/>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708" name="Google Shape;708;p89"/>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709" name="Google Shape;709;p89"/>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710" name="Google Shape;710;p8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0"/>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0"/>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VLOOKUP()</a:t>
            </a:r>
            <a:r>
              <a:rPr lang="en-US" sz="4000" b="1">
                <a:solidFill>
                  <a:srgbClr val="FFFFFF"/>
                </a:solidFill>
              </a:rPr>
              <a:t> to SQL </a:t>
            </a:r>
            <a:r>
              <a:rPr lang="en-US" sz="4000" b="1">
                <a:solidFill>
                  <a:srgbClr val="FFFFFF"/>
                </a:solidFill>
                <a:latin typeface="Consolas"/>
                <a:ea typeface="Consolas"/>
                <a:cs typeface="Consolas"/>
                <a:sym typeface="Consolas"/>
              </a:rPr>
              <a:t>JOIN</a:t>
            </a:r>
            <a:endParaRPr sz="4000" b="1">
              <a:solidFill>
                <a:srgbClr val="FFFFFF"/>
              </a:solidFill>
            </a:endParaRPr>
          </a:p>
        </p:txBody>
      </p:sp>
      <p:sp>
        <p:nvSpPr>
          <p:cNvPr id="717" name="Google Shape;717;p90"/>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1"/>
          <p:cNvSpPr txBox="1"/>
          <p:nvPr/>
        </p:nvSpPr>
        <p:spPr>
          <a:xfrm>
            <a:off x="284324" y="2661700"/>
            <a:ext cx="37980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How do we get information from more than one table at a time?</a:t>
            </a:r>
            <a:endParaRPr sz="2600" b="1"/>
          </a:p>
          <a:p>
            <a:pPr marL="0" marR="0" lvl="0" indent="0" algn="l" rtl="0">
              <a:lnSpc>
                <a:spcPct val="90000"/>
              </a:lnSpc>
              <a:spcBef>
                <a:spcPts val="0"/>
              </a:spcBef>
              <a:spcAft>
                <a:spcPts val="0"/>
              </a:spcAft>
              <a:buClr>
                <a:srgbClr val="000000"/>
              </a:buClr>
              <a:buSzPts val="4000"/>
              <a:buFont typeface="Arial"/>
              <a:buNone/>
            </a:pPr>
            <a:endParaRPr sz="2600" b="1"/>
          </a:p>
          <a:p>
            <a:pPr marL="0" marR="0" lvl="0" indent="0" algn="l" rtl="0">
              <a:lnSpc>
                <a:spcPct val="90000"/>
              </a:lnSpc>
              <a:spcBef>
                <a:spcPts val="0"/>
              </a:spcBef>
              <a:spcAft>
                <a:spcPts val="0"/>
              </a:spcAft>
              <a:buClr>
                <a:srgbClr val="000000"/>
              </a:buClr>
              <a:buSzPts val="4000"/>
              <a:buFont typeface="Arial"/>
              <a:buNone/>
            </a:pPr>
            <a:r>
              <a:rPr lang="en-US" sz="2600" b="1" i="1"/>
              <a:t>What makes a relational database, relational?</a:t>
            </a:r>
            <a:endParaRPr sz="2600" b="1" i="1"/>
          </a:p>
        </p:txBody>
      </p:sp>
      <p:sp>
        <p:nvSpPr>
          <p:cNvPr id="723" name="Google Shape;723;p91"/>
          <p:cNvSpPr txBox="1"/>
          <p:nvPr/>
        </p:nvSpPr>
        <p:spPr>
          <a:xfrm>
            <a:off x="326774" y="29098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pic>
        <p:nvPicPr>
          <p:cNvPr id="724" name="Google Shape;724;p91"/>
          <p:cNvPicPr preferRelativeResize="0"/>
          <p:nvPr/>
        </p:nvPicPr>
        <p:blipFill>
          <a:blip r:embed="rId3">
            <a:alphaModFix/>
          </a:blip>
          <a:stretch>
            <a:fillRect/>
          </a:stretch>
        </p:blipFill>
        <p:spPr>
          <a:xfrm>
            <a:off x="5067275" y="809140"/>
            <a:ext cx="3077875" cy="3101310"/>
          </a:xfrm>
          <a:prstGeom prst="rect">
            <a:avLst/>
          </a:prstGeom>
          <a:noFill/>
          <a:ln>
            <a:noFill/>
          </a:ln>
        </p:spPr>
      </p:pic>
      <p:sp>
        <p:nvSpPr>
          <p:cNvPr id="725" name="Google Shape;725;p91"/>
          <p:cNvSpPr txBox="1"/>
          <p:nvPr/>
        </p:nvSpPr>
        <p:spPr>
          <a:xfrm>
            <a:off x="5067275" y="3910450"/>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https://dev.to/helenanders26/sql-series-all-about-sql-joins-15ol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Excel and SQL for Business Analytics</a:t>
            </a:r>
            <a:endParaRPr sz="4000" b="1">
              <a:solidFill>
                <a:srgbClr val="FFFFFF"/>
              </a:solidFill>
            </a:endParaRPr>
          </a:p>
        </p:txBody>
      </p:sp>
      <p:sp>
        <p:nvSpPr>
          <p:cNvPr id="72" name="Google Shape;72;p11"/>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r>
              <a:rPr lang="en-US" sz="2400">
                <a:solidFill>
                  <a:srgbClr val="FFFFFF"/>
                </a:solidFill>
              </a:rPr>
              <a:t>What is a database and when would you use it?</a:t>
            </a:r>
            <a:endParaRPr sz="2400">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p9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31" name="Google Shape;731;p92"/>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p:txBody>
      </p:sp>
      <p:sp>
        <p:nvSpPr>
          <p:cNvPr id="732" name="Google Shape;732;p9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33" name="Google Shape;733;p92"/>
          <p:cNvPicPr preferRelativeResize="0"/>
          <p:nvPr/>
        </p:nvPicPr>
        <p:blipFill rotWithShape="1">
          <a:blip r:embed="rId5">
            <a:alphaModFix/>
          </a:blip>
          <a:srcRect/>
          <a:stretch/>
        </p:blipFill>
        <p:spPr>
          <a:xfrm>
            <a:off x="5809957" y="2449538"/>
            <a:ext cx="3584700" cy="3584700"/>
          </a:xfrm>
          <a:prstGeom prst="ellipse">
            <a:avLst/>
          </a:prstGeom>
          <a:noFill/>
          <a:ln>
            <a:noFill/>
          </a:ln>
        </p:spPr>
      </p:pic>
      <p:pic>
        <p:nvPicPr>
          <p:cNvPr id="734" name="Google Shape;734;p92"/>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8"/>
        <p:cNvGrpSpPr/>
        <p:nvPr/>
      </p:nvGrpSpPr>
      <p:grpSpPr>
        <a:xfrm>
          <a:off x="0" y="0"/>
          <a:ext cx="0" cy="0"/>
          <a:chOff x="0" y="0"/>
          <a:chExt cx="0" cy="0"/>
        </a:xfrm>
      </p:grpSpPr>
      <p:pic>
        <p:nvPicPr>
          <p:cNvPr id="739" name="Google Shape;739;p9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40" name="Google Shape;740;p93"/>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Including relational databases &amp; SQL!</a:t>
            </a:r>
            <a:endParaRPr sz="2200" b="1">
              <a:solidFill>
                <a:srgbClr val="595959"/>
              </a:solidFill>
            </a:endParaRPr>
          </a:p>
        </p:txBody>
      </p:sp>
      <p:sp>
        <p:nvSpPr>
          <p:cNvPr id="741" name="Google Shape;741;p9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42" name="Google Shape;742;p93"/>
          <p:cNvPicPr preferRelativeResize="0"/>
          <p:nvPr/>
        </p:nvPicPr>
        <p:blipFill rotWithShape="1">
          <a:blip r:embed="rId5">
            <a:alphaModFix/>
          </a:blip>
          <a:srcRect/>
          <a:stretch/>
        </p:blipFill>
        <p:spPr>
          <a:xfrm>
            <a:off x="5809957" y="2449538"/>
            <a:ext cx="3584700" cy="3584700"/>
          </a:xfrm>
          <a:prstGeom prst="ellipse">
            <a:avLst/>
          </a:prstGeom>
          <a:noFill/>
          <a:ln>
            <a:noFill/>
          </a:ln>
        </p:spPr>
      </p:pic>
      <p:pic>
        <p:nvPicPr>
          <p:cNvPr id="743" name="Google Shape;743;p9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7"/>
        <p:cNvGrpSpPr/>
        <p:nvPr/>
      </p:nvGrpSpPr>
      <p:grpSpPr>
        <a:xfrm>
          <a:off x="0" y="0"/>
          <a:ext cx="0" cy="0"/>
          <a:chOff x="0" y="0"/>
          <a:chExt cx="0" cy="0"/>
        </a:xfrm>
      </p:grpSpPr>
      <p:pic>
        <p:nvPicPr>
          <p:cNvPr id="748" name="Google Shape;748;p9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49" name="Google Shape;749;p94"/>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Including relational databases &amp; SQL!</a:t>
            </a:r>
            <a:endParaRPr sz="2200" b="1">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But not yet for Mac … stay tuned!</a:t>
            </a:r>
            <a:endParaRPr sz="2200" b="1">
              <a:solidFill>
                <a:srgbClr val="595959"/>
              </a:solidFill>
            </a:endParaRPr>
          </a:p>
        </p:txBody>
      </p:sp>
      <p:sp>
        <p:nvSpPr>
          <p:cNvPr id="750" name="Google Shape;750;p9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51" name="Google Shape;751;p94"/>
          <p:cNvPicPr preferRelativeResize="0"/>
          <p:nvPr/>
        </p:nvPicPr>
        <p:blipFill rotWithShape="1">
          <a:blip r:embed="rId5">
            <a:alphaModFix/>
          </a:blip>
          <a:srcRect l="16679" r="16679"/>
          <a:stretch/>
        </p:blipFill>
        <p:spPr>
          <a:xfrm>
            <a:off x="5809957" y="2449538"/>
            <a:ext cx="3584700" cy="3584700"/>
          </a:xfrm>
          <a:prstGeom prst="ellipse">
            <a:avLst/>
          </a:prstGeom>
          <a:noFill/>
          <a:ln>
            <a:noFill/>
          </a:ln>
        </p:spPr>
      </p:pic>
      <p:pic>
        <p:nvPicPr>
          <p:cNvPr id="752" name="Google Shape;752;p94"/>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5"/>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FROM </a:t>
            </a:r>
            <a:r>
              <a:rPr lang="en-US" sz="3600" b="1">
                <a:solidFill>
                  <a:schemeClr val="dk2"/>
                </a:solidFill>
                <a:latin typeface="Consolas"/>
                <a:ea typeface="Consolas"/>
                <a:cs typeface="Consolas"/>
                <a:sym typeface="Consolas"/>
              </a:rPr>
              <a:t>VLOOKUP()</a:t>
            </a:r>
            <a:r>
              <a:rPr lang="en-US" sz="3600" b="1">
                <a:solidFill>
                  <a:schemeClr val="dk2"/>
                </a:solidFill>
              </a:rPr>
              <a:t> Duct Tape to </a:t>
            </a:r>
            <a:r>
              <a:rPr lang="en-US" sz="3600" b="1">
                <a:solidFill>
                  <a:schemeClr val="dk2"/>
                </a:solidFill>
                <a:latin typeface="Consolas"/>
                <a:ea typeface="Consolas"/>
                <a:cs typeface="Consolas"/>
                <a:sym typeface="Consolas"/>
              </a:rPr>
              <a:t>JOIN </a:t>
            </a:r>
            <a:r>
              <a:rPr lang="en-US" sz="3600" b="1">
                <a:solidFill>
                  <a:schemeClr val="dk2"/>
                </a:solidFill>
              </a:rPr>
              <a:t>Blowtorch</a:t>
            </a:r>
            <a:endParaRPr/>
          </a:p>
        </p:txBody>
      </p:sp>
      <p:pic>
        <p:nvPicPr>
          <p:cNvPr id="758" name="Google Shape;758;p95"/>
          <p:cNvPicPr preferRelativeResize="0"/>
          <p:nvPr/>
        </p:nvPicPr>
        <p:blipFill>
          <a:blip r:embed="rId3">
            <a:alphaModFix/>
          </a:blip>
          <a:stretch>
            <a:fillRect/>
          </a:stretch>
        </p:blipFill>
        <p:spPr>
          <a:xfrm>
            <a:off x="398625" y="1678812"/>
            <a:ext cx="3598448" cy="3159887"/>
          </a:xfrm>
          <a:prstGeom prst="rect">
            <a:avLst/>
          </a:prstGeom>
          <a:noFill/>
          <a:ln>
            <a:noFill/>
          </a:ln>
        </p:spPr>
      </p:pic>
      <p:pic>
        <p:nvPicPr>
          <p:cNvPr id="759" name="Google Shape;759;p95"/>
          <p:cNvPicPr preferRelativeResize="0"/>
          <p:nvPr/>
        </p:nvPicPr>
        <p:blipFill>
          <a:blip r:embed="rId4">
            <a:alphaModFix/>
          </a:blip>
          <a:stretch>
            <a:fillRect/>
          </a:stretch>
        </p:blipFill>
        <p:spPr>
          <a:xfrm>
            <a:off x="4417447" y="1780037"/>
            <a:ext cx="4437827" cy="29574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vlookup-vs-join.xlsx</a:t>
            </a:r>
            <a:endParaRPr sz="2600" b="1" i="0" u="none" strike="noStrike" cap="none">
              <a:solidFill>
                <a:srgbClr val="000000"/>
              </a:solidFill>
              <a:latin typeface="Consolas"/>
              <a:ea typeface="Consolas"/>
              <a:cs typeface="Consolas"/>
              <a:sym typeface="Consolas"/>
            </a:endParaRPr>
          </a:p>
        </p:txBody>
      </p:sp>
      <p:sp>
        <p:nvSpPr>
          <p:cNvPr id="765" name="Google Shape;765;p9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7"/>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Putting the relationships into relational databases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pic>
        <p:nvPicPr>
          <p:cNvPr id="775" name="Google Shape;775;p98"/>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76" name="Google Shape;776;p9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4000" b="1">
                <a:solidFill>
                  <a:schemeClr val="dk2"/>
                </a:solidFill>
              </a:rPr>
              <a:t>Key-Lookup</a:t>
            </a:r>
            <a:endParaRPr sz="4000"/>
          </a:p>
        </p:txBody>
      </p:sp>
      <p:pic>
        <p:nvPicPr>
          <p:cNvPr id="777" name="Google Shape;777;p98"/>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778" name="Google Shape;778;p98"/>
          <p:cNvPicPr preferRelativeResize="0"/>
          <p:nvPr/>
        </p:nvPicPr>
        <p:blipFill>
          <a:blip r:embed="rId4">
            <a:alphaModFix/>
          </a:blip>
          <a:stretch>
            <a:fillRect/>
          </a:stretch>
        </p:blipFill>
        <p:spPr>
          <a:xfrm>
            <a:off x="5743100" y="3230495"/>
            <a:ext cx="3400899" cy="1913000"/>
          </a:xfrm>
          <a:prstGeom prst="rect">
            <a:avLst/>
          </a:prstGeom>
          <a:noFill/>
          <a:ln>
            <a:noFill/>
          </a:ln>
        </p:spPr>
      </p:pic>
      <p:sp>
        <p:nvSpPr>
          <p:cNvPr id="779" name="Google Shape;779;p98"/>
          <p:cNvSpPr txBox="1"/>
          <p:nvPr/>
        </p:nvSpPr>
        <p:spPr>
          <a:xfrm>
            <a:off x="342875" y="1025425"/>
            <a:ext cx="4364400" cy="292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Primary key:  </a:t>
            </a:r>
            <a:r>
              <a:rPr lang="en-US" sz="1800"/>
              <a:t>Unique, unchanging identifier</a:t>
            </a:r>
            <a:endParaRPr sz="1800"/>
          </a:p>
          <a:p>
            <a:pPr marL="457200" lvl="0" indent="-342900" algn="l" rtl="0">
              <a:spcBef>
                <a:spcPts val="0"/>
              </a:spcBef>
              <a:spcAft>
                <a:spcPts val="0"/>
              </a:spcAft>
              <a:buSzPts val="1800"/>
              <a:buChar char="●"/>
            </a:pPr>
            <a:r>
              <a:rPr lang="en-US" sz="1800" b="1"/>
              <a:t>Foreign key: </a:t>
            </a:r>
            <a:r>
              <a:rPr lang="en-US" sz="1800"/>
              <a:t>References the primary key of another table</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9">
                                            <p:txEl>
                                              <p:pRg st="0" end="0"/>
                                            </p:txEl>
                                          </p:spTgt>
                                        </p:tgtEl>
                                        <p:attrNameLst>
                                          <p:attrName>style.visibility</p:attrName>
                                        </p:attrNameLst>
                                      </p:cBhvr>
                                      <p:to>
                                        <p:strVal val="visible"/>
                                      </p:to>
                                    </p:set>
                                    <p:animEffect transition="in" filter="fade">
                                      <p:cBhvr>
                                        <p:cTn id="7" dur="1000"/>
                                        <p:tgtEl>
                                          <p:spTgt spid="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xEl>
                                              <p:pRg st="1" end="1"/>
                                            </p:txEl>
                                          </p:spTgt>
                                        </p:tgtEl>
                                        <p:attrNameLst>
                                          <p:attrName>style.visibility</p:attrName>
                                        </p:attrNameLst>
                                      </p:cBhvr>
                                      <p:to>
                                        <p:strVal val="visible"/>
                                      </p:to>
                                    </p:set>
                                    <p:animEffect transition="in" filter="fade">
                                      <p:cBhvr>
                                        <p:cTn id="12" dur="1000"/>
                                        <p:tgtEl>
                                          <p:spTgt spid="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9"/>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If you’ve ever been asked for an ID number...</a:t>
            </a:r>
            <a:endParaRPr/>
          </a:p>
        </p:txBody>
      </p:sp>
      <p:pic>
        <p:nvPicPr>
          <p:cNvPr id="785" name="Google Shape;785;p99"/>
          <p:cNvPicPr preferRelativeResize="0"/>
          <p:nvPr/>
        </p:nvPicPr>
        <p:blipFill>
          <a:blip r:embed="rId3">
            <a:alphaModFix/>
          </a:blip>
          <a:stretch>
            <a:fillRect/>
          </a:stretch>
        </p:blipFill>
        <p:spPr>
          <a:xfrm>
            <a:off x="4246400" y="1270112"/>
            <a:ext cx="4777154" cy="3159889"/>
          </a:xfrm>
          <a:prstGeom prst="rect">
            <a:avLst/>
          </a:prstGeom>
          <a:noFill/>
          <a:ln>
            <a:noFill/>
          </a:ln>
        </p:spPr>
      </p:pic>
      <p:sp>
        <p:nvSpPr>
          <p:cNvPr id="786" name="Google Shape;786;p99"/>
          <p:cNvSpPr txBox="1"/>
          <p:nvPr/>
        </p:nvSpPr>
        <p:spPr>
          <a:xfrm>
            <a:off x="550725" y="1839200"/>
            <a:ext cx="3615900" cy="19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i="1"/>
              <a:t>...You’ve been asked for your primary key!</a:t>
            </a:r>
            <a:endParaRPr sz="1800" i="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0"/>
        <p:cNvGrpSpPr/>
        <p:nvPr/>
      </p:nvGrpSpPr>
      <p:grpSpPr>
        <a:xfrm>
          <a:off x="0" y="0"/>
          <a:ext cx="0" cy="0"/>
          <a:chOff x="0" y="0"/>
          <a:chExt cx="0" cy="0"/>
        </a:xfrm>
      </p:grpSpPr>
      <p:pic>
        <p:nvPicPr>
          <p:cNvPr id="791" name="Google Shape;791;p10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92" name="Google Shape;792;p10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One-to-one relationship, William Charles Schneider excluded</a:t>
            </a:r>
            <a:endParaRPr/>
          </a:p>
        </p:txBody>
      </p:sp>
      <p:pic>
        <p:nvPicPr>
          <p:cNvPr id="793" name="Google Shape;793;p100"/>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794" name="Google Shape;794;p100"/>
          <p:cNvPicPr preferRelativeResize="0"/>
          <p:nvPr/>
        </p:nvPicPr>
        <p:blipFill>
          <a:blip r:embed="rId4">
            <a:alphaModFix/>
          </a:blip>
          <a:stretch>
            <a:fillRect/>
          </a:stretch>
        </p:blipFill>
        <p:spPr>
          <a:xfrm>
            <a:off x="1205275" y="1115840"/>
            <a:ext cx="7162919" cy="38132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8"/>
        <p:cNvGrpSpPr/>
        <p:nvPr/>
      </p:nvGrpSpPr>
      <p:grpSpPr>
        <a:xfrm>
          <a:off x="0" y="0"/>
          <a:ext cx="0" cy="0"/>
          <a:chOff x="0" y="0"/>
          <a:chExt cx="0" cy="0"/>
        </a:xfrm>
      </p:grpSpPr>
      <p:pic>
        <p:nvPicPr>
          <p:cNvPr id="799" name="Google Shape;799;p10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00" name="Google Shape;800;p10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One-to-many relationship</a:t>
            </a:r>
            <a:endParaRPr/>
          </a:p>
        </p:txBody>
      </p:sp>
      <p:pic>
        <p:nvPicPr>
          <p:cNvPr id="801" name="Google Shape;801;p101"/>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02" name="Google Shape;802;p101"/>
          <p:cNvPicPr preferRelativeResize="0"/>
          <p:nvPr/>
        </p:nvPicPr>
        <p:blipFill>
          <a:blip r:embed="rId4">
            <a:alphaModFix/>
          </a:blip>
          <a:stretch>
            <a:fillRect/>
          </a:stretch>
        </p:blipFill>
        <p:spPr>
          <a:xfrm>
            <a:off x="960375" y="1119515"/>
            <a:ext cx="7347181" cy="381328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D3002D"/>
      </a:dk1>
      <a:lt1>
        <a:srgbClr val="FFFFFF"/>
      </a:lt1>
      <a:dk2>
        <a:srgbClr val="000000"/>
      </a:dk2>
      <a:lt2>
        <a:srgbClr val="F8F8F8"/>
      </a:lt2>
      <a:accent1>
        <a:srgbClr val="B9002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3605</Words>
  <Application>Microsoft Office PowerPoint</Application>
  <PresentationFormat>On-screen Show (16:9)</PresentationFormat>
  <Paragraphs>576</Paragraphs>
  <Slides>127</Slides>
  <Notes>127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127</vt:i4>
      </vt:variant>
    </vt:vector>
  </HeadingPairs>
  <TitlesOfParts>
    <vt:vector size="130" baseType="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cp:revision>
  <dcterms:modified xsi:type="dcterms:W3CDTF">2020-01-11T02:25:01Z</dcterms:modified>
</cp:coreProperties>
</file>